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72" r:id="rId3"/>
    <p:sldId id="268" r:id="rId4"/>
    <p:sldId id="261" r:id="rId5"/>
    <p:sldId id="262" r:id="rId6"/>
    <p:sldId id="285" r:id="rId7"/>
    <p:sldId id="264" r:id="rId8"/>
    <p:sldId id="265" r:id="rId9"/>
    <p:sldId id="259" r:id="rId10"/>
    <p:sldId id="266" r:id="rId11"/>
    <p:sldId id="267" r:id="rId12"/>
    <p:sldId id="269" r:id="rId13"/>
    <p:sldId id="273" r:id="rId14"/>
    <p:sldId id="271" r:id="rId15"/>
    <p:sldId id="274" r:id="rId16"/>
    <p:sldId id="275" r:id="rId17"/>
    <p:sldId id="276" r:id="rId18"/>
    <p:sldId id="277" r:id="rId19"/>
    <p:sldId id="279" r:id="rId20"/>
    <p:sldId id="280" r:id="rId21"/>
    <p:sldId id="281" r:id="rId22"/>
    <p:sldId id="282" r:id="rId23"/>
    <p:sldId id="283" r:id="rId24"/>
    <p:sldId id="28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(1) 给个一个输入图像，首先将图像划分成7*7的网格</a:t>
            </a:r>
            <a:endParaRPr lang="zh-CN" altLang="en-US">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(2) 对于每个网格，我们都预测2个边框（包括每个边框是目标的置信度以及每个边框区域在多个类别上的概率）</a:t>
            </a:r>
            <a:endParaRPr lang="zh-CN" altLang="en-US">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(3) 根据上一步可以预测出7*7*2个目标窗口，然后根据阈值去除可能性比较低的目标窗口，最后NMS去除冗余窗口即可</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1C5376-74F7-4258-A889-FA8F1EAABC69}" type="datetimeFigureOut">
              <a:rPr lang="zh-CN" altLang="en-US" smtClean="0"/>
              <a:t>2022/6/1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D37A76-408A-43D2-9404-F806E6E7443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C5376-74F7-4258-A889-FA8F1EAABC69}" type="datetimeFigureOut">
              <a:rPr lang="zh-CN" altLang="en-US" smtClean="0"/>
              <a:t>2022/6/1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37A76-408A-43D2-9404-F806E6E7443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128" y="346229"/>
            <a:ext cx="1569660" cy="369332"/>
          </a:xfrm>
          <a:prstGeom prst="rect">
            <a:avLst/>
          </a:prstGeom>
          <a:noFill/>
        </p:spPr>
        <p:txBody>
          <a:bodyPr wrap="none" rtlCol="0">
            <a:spAutoFit/>
          </a:bodyPr>
          <a:lstStyle/>
          <a:p>
            <a:r>
              <a:rPr lang="zh-CN" altLang="en-US" dirty="0"/>
              <a:t>目标检测简史</a:t>
            </a:r>
          </a:p>
        </p:txBody>
      </p:sp>
      <p:pic>
        <p:nvPicPr>
          <p:cNvPr id="4" name="图片 3"/>
          <p:cNvPicPr>
            <a:picLocks noChangeAspect="1"/>
          </p:cNvPicPr>
          <p:nvPr/>
        </p:nvPicPr>
        <p:blipFill>
          <a:blip r:embed="rId2"/>
          <a:stretch>
            <a:fillRect/>
          </a:stretch>
        </p:blipFill>
        <p:spPr>
          <a:xfrm>
            <a:off x="1600359" y="1099128"/>
            <a:ext cx="9148763" cy="514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8424545" y="2068830"/>
            <a:ext cx="523875" cy="523875"/>
          </a:xfrm>
          <a:prstGeom prst="rect">
            <a:avLst/>
          </a:prstGeom>
          <a:pattFill prst="dotDmnd">
            <a:fgClr>
              <a:srgbClr val="4472C4"/>
            </a:fgClr>
            <a:bgClr>
              <a:srgbClr val="FFFFFF"/>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17805" y="221615"/>
            <a:ext cx="3223895" cy="368300"/>
          </a:xfrm>
          <a:prstGeom prst="rect">
            <a:avLst/>
          </a:prstGeom>
          <a:noFill/>
        </p:spPr>
        <p:txBody>
          <a:bodyPr wrap="none" rtlCol="0">
            <a:spAutoFit/>
          </a:bodyPr>
          <a:lstStyle/>
          <a:p>
            <a:r>
              <a:rPr lang="en-US" altLang="zh-CN" b="1"/>
              <a:t>yolov5 </a:t>
            </a:r>
            <a:r>
              <a:rPr lang="zh-CN" altLang="en-US" b="1"/>
              <a:t>边框预测与正样本选择</a:t>
            </a:r>
          </a:p>
        </p:txBody>
      </p:sp>
      <p:grpSp>
        <p:nvGrpSpPr>
          <p:cNvPr id="73" name="组合 72"/>
          <p:cNvGrpSpPr/>
          <p:nvPr/>
        </p:nvGrpSpPr>
        <p:grpSpPr>
          <a:xfrm>
            <a:off x="6854825" y="1027430"/>
            <a:ext cx="4190365" cy="4184015"/>
            <a:chOff x="10154" y="2084"/>
            <a:chExt cx="6599" cy="6589"/>
          </a:xfrm>
        </p:grpSpPr>
        <p:sp>
          <p:nvSpPr>
            <p:cNvPr id="3" name="矩形 2"/>
            <p:cNvSpPr/>
            <p:nvPr/>
          </p:nvSpPr>
          <p:spPr>
            <a:xfrm>
              <a:off x="101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9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6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4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2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1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1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9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8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6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4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2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1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9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1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9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8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6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34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2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1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9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1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9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8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26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34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2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51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59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1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9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8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6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4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2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51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59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1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9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8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26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34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42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51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59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01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09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8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26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34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42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51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59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01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09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8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26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34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42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51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59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8" name="直接箭头连接符 67"/>
          <p:cNvCxnSpPr/>
          <p:nvPr/>
        </p:nvCxnSpPr>
        <p:spPr>
          <a:xfrm>
            <a:off x="6777990" y="772795"/>
            <a:ext cx="42437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6489700" y="1069975"/>
            <a:ext cx="0" cy="4150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818495" y="433070"/>
            <a:ext cx="283845" cy="368300"/>
          </a:xfrm>
          <a:prstGeom prst="rect">
            <a:avLst/>
          </a:prstGeom>
          <a:noFill/>
        </p:spPr>
        <p:txBody>
          <a:bodyPr wrap="none" rtlCol="0">
            <a:spAutoFit/>
          </a:bodyPr>
          <a:lstStyle/>
          <a:p>
            <a:r>
              <a:rPr lang="en-US" altLang="zh-CN"/>
              <a:t>x</a:t>
            </a:r>
          </a:p>
        </p:txBody>
      </p:sp>
      <p:sp>
        <p:nvSpPr>
          <p:cNvPr id="71" name="文本框 70"/>
          <p:cNvSpPr txBox="1"/>
          <p:nvPr/>
        </p:nvSpPr>
        <p:spPr>
          <a:xfrm>
            <a:off x="6133465" y="4991100"/>
            <a:ext cx="290195" cy="368300"/>
          </a:xfrm>
          <a:prstGeom prst="rect">
            <a:avLst/>
          </a:prstGeom>
          <a:noFill/>
        </p:spPr>
        <p:txBody>
          <a:bodyPr wrap="none" rtlCol="0">
            <a:spAutoFit/>
          </a:bodyPr>
          <a:lstStyle/>
          <a:p>
            <a:r>
              <a:rPr lang="en-US" altLang="zh-CN"/>
              <a:t>y</a:t>
            </a:r>
          </a:p>
        </p:txBody>
      </p:sp>
      <p:sp>
        <p:nvSpPr>
          <p:cNvPr id="74" name="椭圆 73"/>
          <p:cNvSpPr/>
          <p:nvPr/>
        </p:nvSpPr>
        <p:spPr>
          <a:xfrm>
            <a:off x="8577580" y="2346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8408035" y="2362835"/>
            <a:ext cx="565785" cy="229870"/>
          </a:xfrm>
          <a:prstGeom prst="rect">
            <a:avLst/>
          </a:prstGeom>
          <a:noFill/>
        </p:spPr>
        <p:txBody>
          <a:bodyPr wrap="none" rtlCol="0">
            <a:spAutoFit/>
          </a:bodyPr>
          <a:lstStyle/>
          <a:p>
            <a:r>
              <a:rPr lang="en-US" altLang="zh-CN" sz="900"/>
              <a:t>(3.2,2.6)</a:t>
            </a:r>
          </a:p>
        </p:txBody>
      </p:sp>
      <p:sp>
        <p:nvSpPr>
          <p:cNvPr id="77" name="矩形 76"/>
          <p:cNvSpPr/>
          <p:nvPr/>
        </p:nvSpPr>
        <p:spPr>
          <a:xfrm>
            <a:off x="7902575" y="2068830"/>
            <a:ext cx="523875" cy="523875"/>
          </a:xfrm>
          <a:prstGeom prst="rect">
            <a:avLst/>
          </a:prstGeom>
          <a:pattFill prst="ltUpDiag">
            <a:fgClr>
              <a:srgbClr val="4472C4"/>
            </a:fgClr>
            <a:bgClr>
              <a:srgbClr val="FFFFFF"/>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8424545" y="2599055"/>
            <a:ext cx="523875" cy="523875"/>
          </a:xfrm>
          <a:prstGeom prst="rect">
            <a:avLst/>
          </a:prstGeom>
          <a:pattFill prst="ltUpDiag">
            <a:fgClr>
              <a:srgbClr val="4472C4"/>
            </a:fgClr>
            <a:bgClr>
              <a:srgbClr val="FFFFFF"/>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7746365" y="1838960"/>
            <a:ext cx="395605" cy="229870"/>
          </a:xfrm>
          <a:prstGeom prst="rect">
            <a:avLst/>
          </a:prstGeom>
          <a:noFill/>
        </p:spPr>
        <p:txBody>
          <a:bodyPr wrap="none" rtlCol="0">
            <a:spAutoFit/>
          </a:bodyPr>
          <a:lstStyle/>
          <a:p>
            <a:r>
              <a:rPr lang="en-US" altLang="zh-CN" sz="900"/>
              <a:t>(2,2)</a:t>
            </a:r>
          </a:p>
        </p:txBody>
      </p:sp>
      <p:sp>
        <p:nvSpPr>
          <p:cNvPr id="83" name="文本框 82"/>
          <p:cNvSpPr txBox="1"/>
          <p:nvPr/>
        </p:nvSpPr>
        <p:spPr>
          <a:xfrm>
            <a:off x="8181975" y="2599055"/>
            <a:ext cx="395605" cy="229870"/>
          </a:xfrm>
          <a:prstGeom prst="rect">
            <a:avLst/>
          </a:prstGeom>
          <a:noFill/>
        </p:spPr>
        <p:txBody>
          <a:bodyPr wrap="none" rtlCol="0">
            <a:spAutoFit/>
          </a:bodyPr>
          <a:lstStyle/>
          <a:p>
            <a:r>
              <a:rPr lang="en-US" altLang="zh-CN" sz="900"/>
              <a:t>(3,3)</a:t>
            </a:r>
          </a:p>
        </p:txBody>
      </p:sp>
      <p:sp>
        <p:nvSpPr>
          <p:cNvPr id="84" name="文本框 83"/>
          <p:cNvSpPr txBox="1"/>
          <p:nvPr/>
        </p:nvSpPr>
        <p:spPr>
          <a:xfrm>
            <a:off x="8257540" y="1838960"/>
            <a:ext cx="395605" cy="229870"/>
          </a:xfrm>
          <a:prstGeom prst="rect">
            <a:avLst/>
          </a:prstGeom>
          <a:noFill/>
        </p:spPr>
        <p:txBody>
          <a:bodyPr wrap="none" rtlCol="0">
            <a:spAutoFit/>
          </a:bodyPr>
          <a:lstStyle/>
          <a:p>
            <a:r>
              <a:rPr lang="en-US" altLang="zh-CN" sz="900"/>
              <a:t>(3,2)</a:t>
            </a:r>
          </a:p>
        </p:txBody>
      </p:sp>
      <p:sp>
        <p:nvSpPr>
          <p:cNvPr id="85" name="文本框 84"/>
          <p:cNvSpPr txBox="1"/>
          <p:nvPr/>
        </p:nvSpPr>
        <p:spPr>
          <a:xfrm>
            <a:off x="7378700" y="5359400"/>
            <a:ext cx="2064385" cy="1383665"/>
          </a:xfrm>
          <a:prstGeom prst="rect">
            <a:avLst/>
          </a:prstGeom>
          <a:noFill/>
        </p:spPr>
        <p:txBody>
          <a:bodyPr wrap="none" rtlCol="0">
            <a:spAutoFit/>
          </a:bodyPr>
          <a:lstStyle/>
          <a:p>
            <a:pPr>
              <a:lnSpc>
                <a:spcPct val="150000"/>
              </a:lnSpc>
            </a:pPr>
            <a:r>
              <a:rPr lang="zh-CN" altLang="en-US" sz="1400"/>
              <a:t>计算各正样本偏移距离</a:t>
            </a:r>
            <a:r>
              <a:rPr lang="en-US" altLang="zh-CN" sz="1400"/>
              <a:t>:</a:t>
            </a:r>
          </a:p>
          <a:p>
            <a:pPr>
              <a:lnSpc>
                <a:spcPct val="150000"/>
              </a:lnSpc>
            </a:pPr>
            <a:r>
              <a:rPr lang="en-US" altLang="zh-CN" sz="1400"/>
              <a:t>1. 3.2-3=0.2, 2.6-2=0.6</a:t>
            </a:r>
          </a:p>
          <a:p>
            <a:pPr>
              <a:lnSpc>
                <a:spcPct val="150000"/>
              </a:lnSpc>
            </a:pPr>
            <a:r>
              <a:rPr lang="en-US" altLang="zh-CN" sz="1400"/>
              <a:t>2. 3.2-2=</a:t>
            </a:r>
            <a:r>
              <a:rPr lang="en-US" altLang="zh-CN" sz="1400" b="1">
                <a:solidFill>
                  <a:srgbClr val="FF0000"/>
                </a:solidFill>
              </a:rPr>
              <a:t>1.2</a:t>
            </a:r>
            <a:r>
              <a:rPr lang="en-US" altLang="zh-CN" sz="1400"/>
              <a:t>, 2.6-2=0.6</a:t>
            </a:r>
          </a:p>
          <a:p>
            <a:pPr>
              <a:lnSpc>
                <a:spcPct val="150000"/>
              </a:lnSpc>
            </a:pPr>
            <a:r>
              <a:rPr lang="en-US" altLang="zh-CN" sz="1400"/>
              <a:t>3. 3.2-3=0.2, 2.6-3=</a:t>
            </a:r>
            <a:r>
              <a:rPr lang="en-US" altLang="zh-CN" sz="1400" b="1">
                <a:solidFill>
                  <a:srgbClr val="FF0000"/>
                </a:solidFill>
              </a:rPr>
              <a:t>-0.4</a:t>
            </a:r>
          </a:p>
        </p:txBody>
      </p:sp>
      <p:pic>
        <p:nvPicPr>
          <p:cNvPr id="87" name="图片 86"/>
          <p:cNvPicPr>
            <a:picLocks noChangeAspect="1"/>
          </p:cNvPicPr>
          <p:nvPr/>
        </p:nvPicPr>
        <p:blipFill>
          <a:blip r:embed="rId2"/>
          <a:stretch>
            <a:fillRect/>
          </a:stretch>
        </p:blipFill>
        <p:spPr>
          <a:xfrm>
            <a:off x="847090" y="3122930"/>
            <a:ext cx="4721860" cy="3303905"/>
          </a:xfrm>
          <a:prstGeom prst="rect">
            <a:avLst/>
          </a:prstGeom>
        </p:spPr>
      </p:pic>
      <p:pic>
        <p:nvPicPr>
          <p:cNvPr id="88" name="图片 87"/>
          <p:cNvPicPr>
            <a:picLocks noChangeAspect="1"/>
          </p:cNvPicPr>
          <p:nvPr/>
        </p:nvPicPr>
        <p:blipFill>
          <a:blip r:embed="rId3"/>
          <a:stretch>
            <a:fillRect/>
          </a:stretch>
        </p:blipFill>
        <p:spPr>
          <a:xfrm>
            <a:off x="847090" y="787400"/>
            <a:ext cx="4869180" cy="2107565"/>
          </a:xfrm>
          <a:prstGeom prst="rect">
            <a:avLst/>
          </a:prstGeom>
        </p:spPr>
      </p:pic>
      <p:cxnSp>
        <p:nvCxnSpPr>
          <p:cNvPr id="89" name="直接连接符 88"/>
          <p:cNvCxnSpPr/>
          <p:nvPr/>
        </p:nvCxnSpPr>
        <p:spPr>
          <a:xfrm>
            <a:off x="294005" y="2968625"/>
            <a:ext cx="576326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04010" y="626110"/>
            <a:ext cx="8982710" cy="5825490"/>
            <a:chOff x="2527" y="958"/>
            <a:chExt cx="14146" cy="9174"/>
          </a:xfrm>
        </p:grpSpPr>
        <p:pic>
          <p:nvPicPr>
            <p:cNvPr id="2" name="图片 1"/>
            <p:cNvPicPr>
              <a:picLocks noChangeAspect="1"/>
            </p:cNvPicPr>
            <p:nvPr>
              <p:custDataLst>
                <p:tags r:id="rId1"/>
              </p:custDataLst>
            </p:nvPr>
          </p:nvPicPr>
          <p:blipFill>
            <a:blip r:embed="rId3"/>
            <a:stretch>
              <a:fillRect/>
            </a:stretch>
          </p:blipFill>
          <p:spPr>
            <a:xfrm>
              <a:off x="2527" y="958"/>
              <a:ext cx="14147" cy="9175"/>
            </a:xfrm>
            <a:prstGeom prst="rect">
              <a:avLst/>
            </a:prstGeom>
          </p:spPr>
        </p:pic>
        <p:pic>
          <p:nvPicPr>
            <p:cNvPr id="3" name="图片 2"/>
            <p:cNvPicPr>
              <a:picLocks noChangeAspect="1"/>
            </p:cNvPicPr>
            <p:nvPr/>
          </p:nvPicPr>
          <p:blipFill>
            <a:blip r:embed="rId4"/>
            <a:stretch>
              <a:fillRect/>
            </a:stretch>
          </p:blipFill>
          <p:spPr>
            <a:xfrm>
              <a:off x="5668" y="2693"/>
              <a:ext cx="1102" cy="735"/>
            </a:xfrm>
            <a:prstGeom prst="rect">
              <a:avLst/>
            </a:prstGeom>
          </p:spPr>
        </p:pic>
      </p:grpSp>
      <p:sp>
        <p:nvSpPr>
          <p:cNvPr id="5" name="文本框 4"/>
          <p:cNvSpPr txBox="1"/>
          <p:nvPr/>
        </p:nvSpPr>
        <p:spPr>
          <a:xfrm>
            <a:off x="361950" y="254000"/>
            <a:ext cx="2036445" cy="368300"/>
          </a:xfrm>
          <a:prstGeom prst="rect">
            <a:avLst/>
          </a:prstGeom>
          <a:noFill/>
        </p:spPr>
        <p:txBody>
          <a:bodyPr wrap="none" rtlCol="0">
            <a:spAutoFit/>
          </a:bodyPr>
          <a:lstStyle/>
          <a:p>
            <a:r>
              <a:rPr lang="en-US" altLang="zh-CN"/>
              <a:t>yolov5 </a:t>
            </a:r>
            <a:r>
              <a:rPr lang="zh-CN" altLang="en-US"/>
              <a:t>框损失函数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0" y="1473082"/>
            <a:ext cx="12192000" cy="3911836"/>
          </a:xfrm>
          <a:prstGeom prst="rect">
            <a:avLst/>
          </a:prstGeom>
          <a:noFill/>
          <a:ln w="9525">
            <a:noFill/>
          </a:ln>
        </p:spPr>
      </p:pic>
      <p:sp>
        <p:nvSpPr>
          <p:cNvPr id="2" name="文本框 1"/>
          <p:cNvSpPr txBox="1"/>
          <p:nvPr/>
        </p:nvSpPr>
        <p:spPr>
          <a:xfrm>
            <a:off x="393700" y="570865"/>
            <a:ext cx="1618615" cy="368300"/>
          </a:xfrm>
          <a:prstGeom prst="rect">
            <a:avLst/>
          </a:prstGeom>
          <a:noFill/>
        </p:spPr>
        <p:txBody>
          <a:bodyPr wrap="none" rtlCol="0">
            <a:spAutoFit/>
          </a:bodyPr>
          <a:lstStyle/>
          <a:p>
            <a:r>
              <a:rPr lang="en-US" altLang="zh-CN"/>
              <a:t>yolox</a:t>
            </a:r>
            <a:r>
              <a:rPr lang="zh-CN" altLang="en-US"/>
              <a:t>网络结构</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42185" y="1819910"/>
            <a:ext cx="8093075" cy="3217545"/>
          </a:xfrm>
          <a:prstGeom prst="rect">
            <a:avLst/>
          </a:prstGeom>
        </p:spPr>
      </p:pic>
      <p:sp>
        <p:nvSpPr>
          <p:cNvPr id="3" name="文本框 2"/>
          <p:cNvSpPr txBox="1"/>
          <p:nvPr/>
        </p:nvSpPr>
        <p:spPr>
          <a:xfrm>
            <a:off x="349250" y="561340"/>
            <a:ext cx="1618615" cy="368300"/>
          </a:xfrm>
          <a:prstGeom prst="rect">
            <a:avLst/>
          </a:prstGeom>
          <a:noFill/>
        </p:spPr>
        <p:txBody>
          <a:bodyPr wrap="none" rtlCol="0">
            <a:spAutoFit/>
          </a:bodyPr>
          <a:lstStyle/>
          <a:p>
            <a:r>
              <a:rPr lang="en-US" altLang="zh-CN"/>
              <a:t>yolox</a:t>
            </a:r>
            <a:r>
              <a:rPr lang="zh-CN" altLang="en-US"/>
              <a:t>优化手段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375" y="392430"/>
            <a:ext cx="2011680" cy="368300"/>
          </a:xfrm>
          <a:prstGeom prst="rect">
            <a:avLst/>
          </a:prstGeom>
          <a:noFill/>
        </p:spPr>
        <p:txBody>
          <a:bodyPr wrap="none" rtlCol="0">
            <a:spAutoFit/>
          </a:bodyPr>
          <a:lstStyle/>
          <a:p>
            <a:r>
              <a:rPr lang="zh-CN" altLang="en-US"/>
              <a:t>关于解耦头的说明</a:t>
            </a:r>
          </a:p>
        </p:txBody>
      </p:sp>
      <p:pic>
        <p:nvPicPr>
          <p:cNvPr id="3" name="图片 2"/>
          <p:cNvPicPr>
            <a:picLocks noChangeAspect="1"/>
          </p:cNvPicPr>
          <p:nvPr>
            <p:custDataLst>
              <p:tags r:id="rId1"/>
            </p:custDataLst>
          </p:nvPr>
        </p:nvPicPr>
        <p:blipFill>
          <a:blip r:embed="rId3"/>
          <a:stretch>
            <a:fillRect/>
          </a:stretch>
        </p:blipFill>
        <p:spPr>
          <a:xfrm>
            <a:off x="316865" y="944245"/>
            <a:ext cx="6209030" cy="3480435"/>
          </a:xfrm>
          <a:prstGeom prst="rect">
            <a:avLst/>
          </a:prstGeom>
        </p:spPr>
      </p:pic>
      <p:pic>
        <p:nvPicPr>
          <p:cNvPr id="4" name="图片 3"/>
          <p:cNvPicPr>
            <a:picLocks noChangeAspect="1"/>
          </p:cNvPicPr>
          <p:nvPr/>
        </p:nvPicPr>
        <p:blipFill>
          <a:blip r:embed="rId4"/>
          <a:stretch>
            <a:fillRect/>
          </a:stretch>
        </p:blipFill>
        <p:spPr>
          <a:xfrm>
            <a:off x="7052945" y="760730"/>
            <a:ext cx="4533900" cy="1047750"/>
          </a:xfrm>
          <a:prstGeom prst="rect">
            <a:avLst/>
          </a:prstGeom>
        </p:spPr>
      </p:pic>
      <p:pic>
        <p:nvPicPr>
          <p:cNvPr id="5" name="图片 4"/>
          <p:cNvPicPr>
            <a:picLocks noChangeAspect="1"/>
          </p:cNvPicPr>
          <p:nvPr/>
        </p:nvPicPr>
        <p:blipFill>
          <a:blip r:embed="rId5"/>
          <a:stretch>
            <a:fillRect/>
          </a:stretch>
        </p:blipFill>
        <p:spPr>
          <a:xfrm>
            <a:off x="7052945" y="2005330"/>
            <a:ext cx="4276725" cy="2419350"/>
          </a:xfrm>
          <a:prstGeom prst="rect">
            <a:avLst/>
          </a:prstGeom>
        </p:spPr>
      </p:pic>
      <p:sp>
        <p:nvSpPr>
          <p:cNvPr id="6" name="文本框 5"/>
          <p:cNvSpPr txBox="1"/>
          <p:nvPr/>
        </p:nvSpPr>
        <p:spPr>
          <a:xfrm>
            <a:off x="370840" y="4688205"/>
            <a:ext cx="10958830" cy="1706880"/>
          </a:xfrm>
          <a:prstGeom prst="rect">
            <a:avLst/>
          </a:prstGeom>
          <a:noFill/>
        </p:spPr>
        <p:txBody>
          <a:bodyPr wrap="square" rtlCol="0" anchor="t">
            <a:spAutoFit/>
          </a:bodyPr>
          <a:lstStyle/>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将检测头解耦无疑会增加运算的复杂度，但经过权衡速度和性能上的得失，我们最终使用 </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1个1x1</a:t>
            </a:r>
            <a:r>
              <a:rPr lang="zh-CN" altLang="en-US" sz="1400">
                <a:latin typeface="微软雅黑" panose="020B0503020204020204" charset="-122"/>
                <a:ea typeface="微软雅黑" panose="020B0503020204020204" charset="-122"/>
                <a:cs typeface="微软雅黑" panose="020B0503020204020204" charset="-122"/>
              </a:rPr>
              <a:t> 的卷积先进行降维，并在分类和回归分支里各使用了</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 2个3x3</a:t>
            </a:r>
            <a:r>
              <a:rPr lang="zh-CN" altLang="en-US" sz="1400">
                <a:latin typeface="微软雅黑" panose="020B0503020204020204" charset="-122"/>
                <a:ea typeface="微软雅黑" panose="020B0503020204020204" charset="-122"/>
                <a:cs typeface="微软雅黑" panose="020B0503020204020204" charset="-122"/>
              </a:rPr>
              <a:t> 卷积，最终调整到仅仅增加一点点参数，YOLOX 在 s,m,l,x 模型速度上的</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轻微下降</a:t>
            </a:r>
            <a:r>
              <a:rPr lang="zh-CN" altLang="en-US" sz="1400">
                <a:latin typeface="微软雅黑" panose="020B0503020204020204" charset="-122"/>
                <a:ea typeface="微软雅黑" panose="020B0503020204020204" charset="-122"/>
                <a:cs typeface="微软雅黑" panose="020B0503020204020204" charset="-122"/>
              </a:rPr>
              <a:t>也全源自于此。表面上看，解耦检测头提升了 YOLOX 的性能和收敛速度，但更深层次的，它为 YOLO 与检测下游任务的一体化带来可能。</a:t>
            </a: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比如：1. YOLOX + Yolact/CondInst/SOLO ，实现端侧的实例分割。</a:t>
            </a: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2. YOLOX + 34 层输出，实现端侧人体的 17 个关键点检测。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375" y="392430"/>
            <a:ext cx="1811655" cy="368300"/>
          </a:xfrm>
          <a:prstGeom prst="rect">
            <a:avLst/>
          </a:prstGeom>
          <a:noFill/>
        </p:spPr>
        <p:txBody>
          <a:bodyPr wrap="none" rtlCol="0">
            <a:spAutoFit/>
          </a:bodyPr>
          <a:lstStyle/>
          <a:p>
            <a:r>
              <a:rPr lang="zh-CN" altLang="en-US"/>
              <a:t>关于</a:t>
            </a:r>
            <a:r>
              <a:rPr lang="en-US" altLang="zh-CN"/>
              <a:t>anchor-free</a:t>
            </a:r>
          </a:p>
        </p:txBody>
      </p:sp>
      <p:grpSp>
        <p:nvGrpSpPr>
          <p:cNvPr id="73" name="组合 72"/>
          <p:cNvGrpSpPr/>
          <p:nvPr/>
        </p:nvGrpSpPr>
        <p:grpSpPr>
          <a:xfrm>
            <a:off x="1117600" y="1734820"/>
            <a:ext cx="3629660" cy="3624580"/>
            <a:chOff x="10154" y="2084"/>
            <a:chExt cx="6599" cy="6589"/>
          </a:xfrm>
        </p:grpSpPr>
        <p:sp>
          <p:nvSpPr>
            <p:cNvPr id="3" name="矩形 2"/>
            <p:cNvSpPr/>
            <p:nvPr/>
          </p:nvSpPr>
          <p:spPr>
            <a:xfrm>
              <a:off x="101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9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6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4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2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1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1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9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8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6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4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2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1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9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1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9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8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6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34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2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1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9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1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9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8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26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34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2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51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59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1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9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8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6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4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2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51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59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1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9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8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26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34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42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51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59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01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09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8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26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34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42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51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59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01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09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8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26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34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42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51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59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8" name="直接箭头连接符 67"/>
          <p:cNvCxnSpPr/>
          <p:nvPr/>
        </p:nvCxnSpPr>
        <p:spPr>
          <a:xfrm>
            <a:off x="1037590" y="1516380"/>
            <a:ext cx="37128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876300" y="1802130"/>
            <a:ext cx="0" cy="3566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466590" y="1056640"/>
            <a:ext cx="283845" cy="368300"/>
          </a:xfrm>
          <a:prstGeom prst="rect">
            <a:avLst/>
          </a:prstGeom>
          <a:noFill/>
        </p:spPr>
        <p:txBody>
          <a:bodyPr wrap="none" rtlCol="0">
            <a:spAutoFit/>
          </a:bodyPr>
          <a:lstStyle/>
          <a:p>
            <a:r>
              <a:rPr lang="en-US" altLang="zh-CN"/>
              <a:t>x</a:t>
            </a:r>
          </a:p>
        </p:txBody>
      </p:sp>
      <p:sp>
        <p:nvSpPr>
          <p:cNvPr id="71" name="文本框 70"/>
          <p:cNvSpPr txBox="1"/>
          <p:nvPr/>
        </p:nvSpPr>
        <p:spPr>
          <a:xfrm>
            <a:off x="512445" y="4949190"/>
            <a:ext cx="290195" cy="368300"/>
          </a:xfrm>
          <a:prstGeom prst="rect">
            <a:avLst/>
          </a:prstGeom>
          <a:noFill/>
        </p:spPr>
        <p:txBody>
          <a:bodyPr wrap="none" rtlCol="0">
            <a:spAutoFit/>
          </a:bodyPr>
          <a:lstStyle/>
          <a:p>
            <a:r>
              <a:rPr lang="en-US" altLang="zh-CN"/>
              <a:t>y</a:t>
            </a:r>
          </a:p>
        </p:txBody>
      </p:sp>
      <p:sp>
        <p:nvSpPr>
          <p:cNvPr id="74" name="椭圆 73"/>
          <p:cNvSpPr/>
          <p:nvPr/>
        </p:nvSpPr>
        <p:spPr>
          <a:xfrm>
            <a:off x="2584450" y="27254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337300" y="1734820"/>
            <a:ext cx="3629660" cy="3624580"/>
            <a:chOff x="10154" y="2084"/>
            <a:chExt cx="6599" cy="6589"/>
          </a:xfrm>
        </p:grpSpPr>
        <p:sp>
          <p:nvSpPr>
            <p:cNvPr id="72" name="矩形 71"/>
            <p:cNvSpPr/>
            <p:nvPr/>
          </p:nvSpPr>
          <p:spPr>
            <a:xfrm>
              <a:off x="101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109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18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26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345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1427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5104"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5929" y="208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1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09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18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26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345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427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5104"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15929" y="290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101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109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18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26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345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1427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15104"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5929" y="373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01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09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18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26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345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1427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5104"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15929" y="455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101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109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18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126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1345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1427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15104"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15929" y="537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101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109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118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126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1345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1427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5104"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15929" y="619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101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109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18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26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345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427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5104"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5929" y="7024"/>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01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09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18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26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1345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1427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15104"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15929" y="7849"/>
              <a:ext cx="825" cy="8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5" name="直接箭头连接符 144"/>
          <p:cNvCxnSpPr/>
          <p:nvPr/>
        </p:nvCxnSpPr>
        <p:spPr>
          <a:xfrm>
            <a:off x="6257290" y="1516380"/>
            <a:ext cx="37128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6096000" y="1802130"/>
            <a:ext cx="0" cy="3566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9686290" y="1056640"/>
            <a:ext cx="283845" cy="368300"/>
          </a:xfrm>
          <a:prstGeom prst="rect">
            <a:avLst/>
          </a:prstGeom>
          <a:noFill/>
        </p:spPr>
        <p:txBody>
          <a:bodyPr wrap="none" rtlCol="0">
            <a:spAutoFit/>
          </a:bodyPr>
          <a:lstStyle/>
          <a:p>
            <a:r>
              <a:rPr lang="en-US" altLang="zh-CN"/>
              <a:t>x</a:t>
            </a:r>
          </a:p>
        </p:txBody>
      </p:sp>
      <p:sp>
        <p:nvSpPr>
          <p:cNvPr id="148" name="文本框 147"/>
          <p:cNvSpPr txBox="1"/>
          <p:nvPr/>
        </p:nvSpPr>
        <p:spPr>
          <a:xfrm>
            <a:off x="5732145" y="4949190"/>
            <a:ext cx="290195" cy="368300"/>
          </a:xfrm>
          <a:prstGeom prst="rect">
            <a:avLst/>
          </a:prstGeom>
          <a:noFill/>
        </p:spPr>
        <p:txBody>
          <a:bodyPr wrap="none" rtlCol="0">
            <a:spAutoFit/>
          </a:bodyPr>
          <a:lstStyle/>
          <a:p>
            <a:r>
              <a:rPr lang="en-US" altLang="zh-CN"/>
              <a:t>y</a:t>
            </a:r>
          </a:p>
        </p:txBody>
      </p:sp>
      <p:sp>
        <p:nvSpPr>
          <p:cNvPr id="149" name="椭圆 148"/>
          <p:cNvSpPr/>
          <p:nvPr/>
        </p:nvSpPr>
        <p:spPr>
          <a:xfrm>
            <a:off x="7837170" y="2758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2239645" y="2371090"/>
            <a:ext cx="454025" cy="546735"/>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075815" y="2472690"/>
            <a:ext cx="784860" cy="345440"/>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146300" y="2237105"/>
            <a:ext cx="640080" cy="826135"/>
          </a:xfrm>
          <a:prstGeom prst="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2438400" y="2606040"/>
            <a:ext cx="76200"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7887335" y="2841625"/>
            <a:ext cx="76200"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320925" y="2320925"/>
            <a:ext cx="939165" cy="878840"/>
          </a:xfrm>
          <a:prstGeom prst="rect">
            <a:avLst/>
          </a:prstGeom>
          <a:noFill/>
          <a:ln w="28575">
            <a:solidFill>
              <a:srgbClr val="7030A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7550150" y="2357120"/>
            <a:ext cx="964565" cy="878840"/>
          </a:xfrm>
          <a:prstGeom prst="rect">
            <a:avLst/>
          </a:prstGeom>
          <a:noFill/>
          <a:ln w="28575">
            <a:solidFill>
              <a:srgbClr val="7030A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文本框 160"/>
          <p:cNvSpPr txBox="1"/>
          <p:nvPr/>
        </p:nvSpPr>
        <p:spPr>
          <a:xfrm>
            <a:off x="2051050" y="5660390"/>
            <a:ext cx="953135" cy="368300"/>
          </a:xfrm>
          <a:prstGeom prst="rect">
            <a:avLst/>
          </a:prstGeom>
          <a:noFill/>
        </p:spPr>
        <p:txBody>
          <a:bodyPr wrap="none" rtlCol="0">
            <a:spAutoFit/>
          </a:bodyPr>
          <a:lstStyle/>
          <a:p>
            <a:r>
              <a:rPr lang="en-US" altLang="zh-CN"/>
              <a:t>anhcors</a:t>
            </a:r>
          </a:p>
        </p:txBody>
      </p:sp>
      <p:sp>
        <p:nvSpPr>
          <p:cNvPr id="162" name="文本框 161"/>
          <p:cNvSpPr txBox="1"/>
          <p:nvPr/>
        </p:nvSpPr>
        <p:spPr>
          <a:xfrm>
            <a:off x="7550150" y="5583555"/>
            <a:ext cx="1354455" cy="368300"/>
          </a:xfrm>
          <a:prstGeom prst="rect">
            <a:avLst/>
          </a:prstGeom>
          <a:noFill/>
        </p:spPr>
        <p:txBody>
          <a:bodyPr wrap="none" rtlCol="0">
            <a:spAutoFit/>
          </a:bodyPr>
          <a:lstStyle/>
          <a:p>
            <a:r>
              <a:rPr lang="en-US" altLang="zh-CN"/>
              <a:t>anhcor-free</a:t>
            </a:r>
          </a:p>
        </p:txBody>
      </p:sp>
      <p:sp>
        <p:nvSpPr>
          <p:cNvPr id="163" name="椭圆 162"/>
          <p:cNvSpPr/>
          <p:nvPr/>
        </p:nvSpPr>
        <p:spPr>
          <a:xfrm>
            <a:off x="7887335" y="2396490"/>
            <a:ext cx="76200"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8340725" y="2834640"/>
            <a:ext cx="76200"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7887335" y="3285490"/>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8340725" y="3278505"/>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7433310" y="2841625"/>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6979920" y="2834640"/>
            <a:ext cx="76200" cy="762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6526530" y="2841625"/>
            <a:ext cx="76200" cy="762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7202170" y="2134235"/>
            <a:ext cx="1252220" cy="1279525"/>
          </a:xfrm>
          <a:prstGeom prst="rect">
            <a:avLst/>
          </a:prstGeom>
          <a:noFill/>
          <a:ln w="28575">
            <a:solidFill>
              <a:srgbClr val="92D05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a:off x="7433310" y="2377440"/>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7433310" y="3267075"/>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8340725" y="2396490"/>
            <a:ext cx="76200"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p:cNvSpPr txBox="1"/>
          <p:nvPr/>
        </p:nvSpPr>
        <p:spPr>
          <a:xfrm>
            <a:off x="6364605" y="953135"/>
            <a:ext cx="2540000" cy="306705"/>
          </a:xfrm>
          <a:prstGeom prst="rect">
            <a:avLst/>
          </a:prstGeom>
          <a:noFill/>
        </p:spPr>
        <p:txBody>
          <a:bodyPr wrap="square" rtlCol="0" anchor="t">
            <a:spAutoFit/>
          </a:bodyPr>
          <a:lstStyle/>
          <a:p>
            <a:r>
              <a:rPr lang="zh-CN" altLang="en-US" sz="1400"/>
              <a:t>(gt_num,交集</a:t>
            </a:r>
            <a:r>
              <a:rPr lang="en-US" altLang="zh-CN" sz="1400"/>
              <a:t>/</a:t>
            </a:r>
            <a:r>
              <a:rPr lang="zh-CN" altLang="en-US" sz="1400"/>
              <a:t>并集数量)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9440" y="558800"/>
            <a:ext cx="4171950" cy="306705"/>
          </a:xfrm>
          <a:prstGeom prst="rect">
            <a:avLst/>
          </a:prstGeom>
          <a:noFill/>
        </p:spPr>
        <p:txBody>
          <a:bodyPr wrap="none" rtlCol="0">
            <a:spAutoFit/>
          </a:bodyPr>
          <a:lstStyle/>
          <a:p>
            <a:r>
              <a:rPr lang="zh-CN" altLang="en-US" sz="1400"/>
              <a:t>代价函数</a:t>
            </a:r>
            <a:r>
              <a:rPr lang="en-US" altLang="zh-CN" sz="1400"/>
              <a:t>,</a:t>
            </a:r>
            <a:r>
              <a:rPr lang="zh-CN" altLang="en-US" sz="1400"/>
              <a:t>计算哪些候选框负责预测目标</a:t>
            </a:r>
            <a:r>
              <a:rPr lang="en-US" altLang="zh-CN" sz="1400"/>
              <a:t>,</a:t>
            </a:r>
            <a:r>
              <a:rPr lang="zh-CN" altLang="en-US" sz="1400"/>
              <a:t>哪些被丢弃</a:t>
            </a:r>
          </a:p>
        </p:txBody>
      </p:sp>
      <p:pic>
        <p:nvPicPr>
          <p:cNvPr id="101" name="图片 100"/>
          <p:cNvPicPr/>
          <p:nvPr/>
        </p:nvPicPr>
        <p:blipFill>
          <a:blip r:embed="rId2"/>
          <a:stretch>
            <a:fillRect/>
          </a:stretch>
        </p:blipFill>
        <p:spPr>
          <a:xfrm>
            <a:off x="954405" y="1866265"/>
            <a:ext cx="3816985" cy="469265"/>
          </a:xfrm>
          <a:prstGeom prst="rect">
            <a:avLst/>
          </a:prstGeom>
          <a:noFill/>
          <a:ln w="9525">
            <a:noFill/>
          </a:ln>
        </p:spPr>
      </p:pic>
      <p:pic>
        <p:nvPicPr>
          <p:cNvPr id="102" name="图片 101"/>
          <p:cNvPicPr/>
          <p:nvPr/>
        </p:nvPicPr>
        <p:blipFill>
          <a:blip r:embed="rId3"/>
          <a:stretch>
            <a:fillRect/>
          </a:stretch>
        </p:blipFill>
        <p:spPr>
          <a:xfrm>
            <a:off x="903605" y="2335530"/>
            <a:ext cx="3180080" cy="336550"/>
          </a:xfrm>
          <a:prstGeom prst="rect">
            <a:avLst/>
          </a:prstGeom>
          <a:noFill/>
          <a:ln w="9525">
            <a:noFill/>
          </a:ln>
        </p:spPr>
      </p:pic>
      <p:pic>
        <p:nvPicPr>
          <p:cNvPr id="103" name="图片 102"/>
          <p:cNvPicPr/>
          <p:nvPr/>
        </p:nvPicPr>
        <p:blipFill>
          <a:blip r:embed="rId4"/>
          <a:stretch>
            <a:fillRect/>
          </a:stretch>
        </p:blipFill>
        <p:spPr>
          <a:xfrm>
            <a:off x="599441" y="1396683"/>
            <a:ext cx="2038349" cy="523874"/>
          </a:xfrm>
          <a:prstGeom prst="rect">
            <a:avLst/>
          </a:prstGeom>
          <a:noFill/>
          <a:ln w="9525">
            <a:noFill/>
          </a:ln>
        </p:spPr>
      </p:pic>
      <p:pic>
        <p:nvPicPr>
          <p:cNvPr id="4" name="图片 3"/>
          <p:cNvPicPr>
            <a:picLocks noChangeAspect="1"/>
          </p:cNvPicPr>
          <p:nvPr/>
        </p:nvPicPr>
        <p:blipFill>
          <a:blip r:embed="rId5"/>
          <a:stretch>
            <a:fillRect/>
          </a:stretch>
        </p:blipFill>
        <p:spPr>
          <a:xfrm>
            <a:off x="3251200" y="2018030"/>
            <a:ext cx="1409700" cy="1038225"/>
          </a:xfrm>
          <a:prstGeom prst="rect">
            <a:avLst/>
          </a:prstGeom>
        </p:spPr>
      </p:pic>
      <p:pic>
        <p:nvPicPr>
          <p:cNvPr id="5" name="图片 4"/>
          <p:cNvPicPr>
            <a:picLocks noChangeAspect="1"/>
          </p:cNvPicPr>
          <p:nvPr/>
        </p:nvPicPr>
        <p:blipFill>
          <a:blip r:embed="rId5"/>
          <a:stretch>
            <a:fillRect/>
          </a:stretch>
        </p:blipFill>
        <p:spPr>
          <a:xfrm>
            <a:off x="3964305" y="1579880"/>
            <a:ext cx="1409700" cy="1038225"/>
          </a:xfrm>
          <a:prstGeom prst="rect">
            <a:avLst/>
          </a:prstGeom>
        </p:spPr>
      </p:pic>
      <p:pic>
        <p:nvPicPr>
          <p:cNvPr id="6" name="图片 5"/>
          <p:cNvPicPr>
            <a:picLocks noChangeAspect="1"/>
          </p:cNvPicPr>
          <p:nvPr/>
        </p:nvPicPr>
        <p:blipFill>
          <a:blip r:embed="rId6"/>
          <a:stretch>
            <a:fillRect/>
          </a:stretch>
        </p:blipFill>
        <p:spPr>
          <a:xfrm>
            <a:off x="3726180" y="1497330"/>
            <a:ext cx="7353300" cy="704850"/>
          </a:xfrm>
          <a:prstGeom prst="rect">
            <a:avLst/>
          </a:prstGeom>
        </p:spPr>
      </p:pic>
      <p:pic>
        <p:nvPicPr>
          <p:cNvPr id="7" name="图片 6"/>
          <p:cNvPicPr>
            <a:picLocks noChangeAspect="1"/>
          </p:cNvPicPr>
          <p:nvPr/>
        </p:nvPicPr>
        <p:blipFill>
          <a:blip r:embed="rId7"/>
          <a:stretch>
            <a:fillRect/>
          </a:stretch>
        </p:blipFill>
        <p:spPr>
          <a:xfrm>
            <a:off x="3503930" y="2834005"/>
            <a:ext cx="6953250" cy="1581150"/>
          </a:xfrm>
          <a:prstGeom prst="rect">
            <a:avLst/>
          </a:prstGeom>
        </p:spPr>
      </p:pic>
      <p:sp>
        <p:nvSpPr>
          <p:cNvPr id="8" name="文本框 7"/>
          <p:cNvSpPr txBox="1"/>
          <p:nvPr/>
        </p:nvSpPr>
        <p:spPr>
          <a:xfrm>
            <a:off x="3677920" y="2600325"/>
            <a:ext cx="3047365" cy="306705"/>
          </a:xfrm>
          <a:prstGeom prst="rect">
            <a:avLst/>
          </a:prstGeom>
          <a:noFill/>
        </p:spPr>
        <p:txBody>
          <a:bodyPr wrap="none" rtlCol="0">
            <a:spAutoFit/>
          </a:bodyPr>
          <a:lstStyle/>
          <a:p>
            <a:r>
              <a:rPr lang="en-US" altLang="zh-CN" sz="1400" b="1"/>
              <a:t>cost.shape(gt_num,</a:t>
            </a:r>
            <a:r>
              <a:rPr lang="zh-CN" altLang="en-US" sz="1400" b="1"/>
              <a:t>初步候选框数量</a:t>
            </a:r>
            <a:r>
              <a:rPr lang="en-US" altLang="zh-CN" sz="1400" b="1"/>
              <a:t>)</a:t>
            </a:r>
          </a:p>
        </p:txBody>
      </p:sp>
      <p:pic>
        <p:nvPicPr>
          <p:cNvPr id="9" name="图片 8"/>
          <p:cNvPicPr>
            <a:picLocks noChangeAspect="1"/>
          </p:cNvPicPr>
          <p:nvPr/>
        </p:nvPicPr>
        <p:blipFill>
          <a:blip r:embed="rId8"/>
          <a:stretch>
            <a:fillRect/>
          </a:stretch>
        </p:blipFill>
        <p:spPr>
          <a:xfrm>
            <a:off x="1254760" y="4913630"/>
            <a:ext cx="6591935" cy="1285875"/>
          </a:xfrm>
          <a:prstGeom prst="rect">
            <a:avLst/>
          </a:prstGeom>
        </p:spPr>
      </p:pic>
      <p:sp>
        <p:nvSpPr>
          <p:cNvPr id="10" name="文本框 9"/>
          <p:cNvSpPr txBox="1"/>
          <p:nvPr/>
        </p:nvSpPr>
        <p:spPr>
          <a:xfrm>
            <a:off x="1397000" y="4577080"/>
            <a:ext cx="3988435" cy="306705"/>
          </a:xfrm>
          <a:prstGeom prst="rect">
            <a:avLst/>
          </a:prstGeom>
          <a:noFill/>
        </p:spPr>
        <p:txBody>
          <a:bodyPr wrap="none" rtlCol="0">
            <a:spAutoFit/>
          </a:bodyPr>
          <a:lstStyle/>
          <a:p>
            <a:r>
              <a:rPr lang="en-US" altLang="zh-CN" sz="1400" b="1"/>
              <a:t>shape</a:t>
            </a:r>
            <a:r>
              <a:rPr lang="zh-CN" altLang="en-US" sz="1400" b="1"/>
              <a:t>同</a:t>
            </a:r>
            <a:r>
              <a:rPr lang="en-US" altLang="zh-CN" sz="1400" b="1"/>
              <a:t>cost.shape. </a:t>
            </a:r>
            <a:r>
              <a:rPr lang="zh-CN" altLang="en-US" sz="1400" b="1"/>
              <a:t>每个真实框与所有初选框</a:t>
            </a:r>
            <a:r>
              <a:rPr lang="en-US" altLang="zh-CN" sz="1400" b="1"/>
              <a:t>iou</a:t>
            </a:r>
          </a:p>
        </p:txBody>
      </p:sp>
      <p:sp>
        <p:nvSpPr>
          <p:cNvPr id="11" name="圆角右箭头 10"/>
          <p:cNvSpPr/>
          <p:nvPr/>
        </p:nvSpPr>
        <p:spPr>
          <a:xfrm rot="10800000" flipH="1">
            <a:off x="998220" y="2732405"/>
            <a:ext cx="398780" cy="21202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p:cNvPicPr>
            <a:picLocks noChangeAspect="1"/>
          </p:cNvPicPr>
          <p:nvPr/>
        </p:nvPicPr>
        <p:blipFill>
          <a:blip r:embed="rId9"/>
          <a:stretch>
            <a:fillRect/>
          </a:stretch>
        </p:blipFill>
        <p:spPr>
          <a:xfrm>
            <a:off x="4225925" y="3212465"/>
            <a:ext cx="87630" cy="213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391410" y="471170"/>
            <a:ext cx="7089775" cy="5915660"/>
          </a:xfrm>
          <a:prstGeom prst="rect">
            <a:avLst/>
          </a:prstGeom>
        </p:spPr>
      </p:pic>
      <p:pic>
        <p:nvPicPr>
          <p:cNvPr id="3" name="图片 2"/>
          <p:cNvPicPr>
            <a:picLocks noChangeAspect="1"/>
          </p:cNvPicPr>
          <p:nvPr/>
        </p:nvPicPr>
        <p:blipFill>
          <a:blip r:embed="rId4"/>
          <a:stretch>
            <a:fillRect/>
          </a:stretch>
        </p:blipFill>
        <p:spPr>
          <a:xfrm>
            <a:off x="8491855" y="5952490"/>
            <a:ext cx="989330" cy="638175"/>
          </a:xfrm>
          <a:prstGeom prst="rect">
            <a:avLst/>
          </a:prstGeom>
        </p:spPr>
      </p:pic>
      <p:pic>
        <p:nvPicPr>
          <p:cNvPr id="4" name="图片 3"/>
          <p:cNvPicPr>
            <a:picLocks noChangeAspect="1"/>
          </p:cNvPicPr>
          <p:nvPr/>
        </p:nvPicPr>
        <p:blipFill>
          <a:blip r:embed="rId5"/>
          <a:stretch>
            <a:fillRect/>
          </a:stretch>
        </p:blipFill>
        <p:spPr>
          <a:xfrm>
            <a:off x="2493010" y="545465"/>
            <a:ext cx="1790700" cy="200025"/>
          </a:xfrm>
          <a:prstGeom prst="rect">
            <a:avLst/>
          </a:prstGeom>
        </p:spPr>
      </p:pic>
      <p:pic>
        <p:nvPicPr>
          <p:cNvPr id="5" name="图片 4"/>
          <p:cNvPicPr>
            <a:picLocks noChangeAspect="1"/>
          </p:cNvPicPr>
          <p:nvPr/>
        </p:nvPicPr>
        <p:blipFill>
          <a:blip r:embed="rId5"/>
          <a:stretch>
            <a:fillRect/>
          </a:stretch>
        </p:blipFill>
        <p:spPr>
          <a:xfrm>
            <a:off x="1873250" y="2520950"/>
            <a:ext cx="1790700" cy="200025"/>
          </a:xfrm>
          <a:prstGeom prst="rect">
            <a:avLst/>
          </a:prstGeom>
        </p:spPr>
      </p:pic>
      <p:sp>
        <p:nvSpPr>
          <p:cNvPr id="6" name="文本框 5"/>
          <p:cNvSpPr txBox="1"/>
          <p:nvPr/>
        </p:nvSpPr>
        <p:spPr>
          <a:xfrm>
            <a:off x="2729865" y="377190"/>
            <a:ext cx="490855" cy="368300"/>
          </a:xfrm>
          <a:prstGeom prst="rect">
            <a:avLst/>
          </a:prstGeom>
          <a:noFill/>
        </p:spPr>
        <p:txBody>
          <a:bodyPr wrap="none" rtlCol="0">
            <a:spAutoFit/>
          </a:bodyPr>
          <a:lstStyle/>
          <a:p>
            <a:r>
              <a:rPr lang="en-US" altLang="zh-CN"/>
              <a:t>iou</a:t>
            </a:r>
          </a:p>
        </p:txBody>
      </p:sp>
      <p:sp>
        <p:nvSpPr>
          <p:cNvPr id="7" name="文本框 6"/>
          <p:cNvSpPr txBox="1"/>
          <p:nvPr/>
        </p:nvSpPr>
        <p:spPr>
          <a:xfrm>
            <a:off x="5615940" y="2231390"/>
            <a:ext cx="2409825" cy="306705"/>
          </a:xfrm>
          <a:prstGeom prst="rect">
            <a:avLst/>
          </a:prstGeom>
          <a:noFill/>
        </p:spPr>
        <p:txBody>
          <a:bodyPr wrap="none" rtlCol="0">
            <a:spAutoFit/>
          </a:bodyPr>
          <a:lstStyle/>
          <a:p>
            <a:r>
              <a:rPr lang="zh-CN" altLang="en-US" sz="1400" b="1"/>
              <a:t>取</a:t>
            </a:r>
            <a:r>
              <a:rPr lang="en-US" altLang="zh-CN" sz="1400" b="1"/>
              <a:t>iou</a:t>
            </a:r>
            <a:r>
              <a:rPr lang="zh-CN" altLang="en-US" sz="1400" b="1"/>
              <a:t>最大的前</a:t>
            </a:r>
            <a:r>
              <a:rPr lang="en-US" altLang="zh-CN" sz="1400" b="1"/>
              <a:t>topk</a:t>
            </a:r>
            <a:r>
              <a:rPr lang="zh-CN" altLang="en-US" sz="1400" b="1"/>
              <a:t>个候选框</a:t>
            </a:r>
          </a:p>
        </p:txBody>
      </p:sp>
      <p:sp>
        <p:nvSpPr>
          <p:cNvPr id="8" name="文本框 7"/>
          <p:cNvSpPr txBox="1"/>
          <p:nvPr/>
        </p:nvSpPr>
        <p:spPr>
          <a:xfrm>
            <a:off x="2545715" y="2377440"/>
            <a:ext cx="2145665" cy="306705"/>
          </a:xfrm>
          <a:prstGeom prst="rect">
            <a:avLst/>
          </a:prstGeom>
          <a:noFill/>
        </p:spPr>
        <p:txBody>
          <a:bodyPr wrap="none" rtlCol="0">
            <a:spAutoFit/>
          </a:bodyPr>
          <a:lstStyle/>
          <a:p>
            <a:r>
              <a:rPr lang="en-US" altLang="zh-CN" sz="1400" b="1"/>
              <a:t>iou top_10,</a:t>
            </a:r>
            <a:r>
              <a:rPr lang="zh-CN" altLang="en-US" sz="1400" b="1"/>
              <a:t>从大到小排序</a:t>
            </a:r>
          </a:p>
        </p:txBody>
      </p:sp>
      <p:sp>
        <p:nvSpPr>
          <p:cNvPr id="9" name="文本框 8"/>
          <p:cNvSpPr txBox="1"/>
          <p:nvPr/>
        </p:nvSpPr>
        <p:spPr>
          <a:xfrm>
            <a:off x="1282700" y="4316095"/>
            <a:ext cx="3913505" cy="306705"/>
          </a:xfrm>
          <a:prstGeom prst="rect">
            <a:avLst/>
          </a:prstGeom>
          <a:noFill/>
        </p:spPr>
        <p:txBody>
          <a:bodyPr wrap="none" rtlCol="0">
            <a:spAutoFit/>
          </a:bodyPr>
          <a:lstStyle/>
          <a:p>
            <a:r>
              <a:rPr lang="en-US" altLang="zh-CN" sz="1400" b="1">
                <a:solidFill>
                  <a:srgbClr val="FF0000"/>
                </a:solidFill>
              </a:rPr>
              <a:t>top_k</a:t>
            </a:r>
            <a:r>
              <a:rPr lang="zh-CN" altLang="en-US" sz="1400" b="1">
                <a:solidFill>
                  <a:srgbClr val="FF0000"/>
                </a:solidFill>
              </a:rPr>
              <a:t>用途</a:t>
            </a:r>
            <a:r>
              <a:rPr lang="en-US" altLang="zh-CN" sz="1400" b="1">
                <a:solidFill>
                  <a:srgbClr val="FF0000"/>
                </a:solidFill>
              </a:rPr>
              <a:t>: </a:t>
            </a:r>
            <a:r>
              <a:rPr lang="zh-CN" altLang="en-US" sz="1400" b="1">
                <a:solidFill>
                  <a:srgbClr val="FF0000"/>
                </a:solidFill>
              </a:rPr>
              <a:t>动态计算每个</a:t>
            </a:r>
            <a:r>
              <a:rPr lang="en-US" altLang="zh-CN" sz="1400" b="1">
                <a:solidFill>
                  <a:srgbClr val="FF0000"/>
                </a:solidFill>
              </a:rPr>
              <a:t>gt</a:t>
            </a:r>
            <a:r>
              <a:rPr lang="zh-CN" altLang="en-US" sz="1400" b="1">
                <a:solidFill>
                  <a:srgbClr val="FF0000"/>
                </a:solidFill>
              </a:rPr>
              <a:t>框可以有几个候选框</a:t>
            </a:r>
          </a:p>
        </p:txBody>
      </p:sp>
      <p:sp>
        <p:nvSpPr>
          <p:cNvPr id="10" name="文本框 9"/>
          <p:cNvSpPr txBox="1"/>
          <p:nvPr/>
        </p:nvSpPr>
        <p:spPr>
          <a:xfrm>
            <a:off x="252730" y="313055"/>
            <a:ext cx="2240280" cy="368300"/>
          </a:xfrm>
          <a:prstGeom prst="rect">
            <a:avLst/>
          </a:prstGeom>
          <a:noFill/>
        </p:spPr>
        <p:txBody>
          <a:bodyPr wrap="none" rtlCol="0">
            <a:spAutoFit/>
          </a:bodyPr>
          <a:lstStyle/>
          <a:p>
            <a:r>
              <a:rPr lang="zh-CN" altLang="en-US" b="1"/>
              <a:t>动态匹配候选框数量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675" y="1433195"/>
            <a:ext cx="5875020" cy="4192905"/>
          </a:xfrm>
          <a:prstGeom prst="rect">
            <a:avLst/>
          </a:prstGeom>
        </p:spPr>
      </p:pic>
      <p:sp>
        <p:nvSpPr>
          <p:cNvPr id="10" name="文本框 9"/>
          <p:cNvSpPr txBox="1"/>
          <p:nvPr/>
        </p:nvSpPr>
        <p:spPr>
          <a:xfrm>
            <a:off x="320675" y="467360"/>
            <a:ext cx="2011680" cy="368300"/>
          </a:xfrm>
          <a:prstGeom prst="rect">
            <a:avLst/>
          </a:prstGeom>
          <a:noFill/>
        </p:spPr>
        <p:txBody>
          <a:bodyPr wrap="none" rtlCol="0">
            <a:spAutoFit/>
          </a:bodyPr>
          <a:lstStyle/>
          <a:p>
            <a:r>
              <a:rPr lang="zh-CN" altLang="en-US" b="1"/>
              <a:t>第二次挑选候选框</a:t>
            </a:r>
          </a:p>
        </p:txBody>
      </p:sp>
      <p:sp>
        <p:nvSpPr>
          <p:cNvPr id="8" name="文本框 7"/>
          <p:cNvSpPr txBox="1"/>
          <p:nvPr/>
        </p:nvSpPr>
        <p:spPr>
          <a:xfrm>
            <a:off x="453390" y="1229360"/>
            <a:ext cx="3047365" cy="306705"/>
          </a:xfrm>
          <a:prstGeom prst="rect">
            <a:avLst/>
          </a:prstGeom>
          <a:noFill/>
        </p:spPr>
        <p:txBody>
          <a:bodyPr wrap="none" rtlCol="0">
            <a:spAutoFit/>
          </a:bodyPr>
          <a:lstStyle/>
          <a:p>
            <a:r>
              <a:rPr lang="en-US" altLang="zh-CN" sz="1400" b="1"/>
              <a:t>cost.shape(gt_num,</a:t>
            </a:r>
            <a:r>
              <a:rPr lang="zh-CN" altLang="en-US" sz="1400" b="1"/>
              <a:t>初步候选框数量</a:t>
            </a:r>
            <a:r>
              <a:rPr lang="en-US" altLang="zh-CN" sz="1400" b="1"/>
              <a:t>)</a:t>
            </a:r>
          </a:p>
        </p:txBody>
      </p:sp>
      <p:pic>
        <p:nvPicPr>
          <p:cNvPr id="3" name="图片 2"/>
          <p:cNvPicPr>
            <a:picLocks noChangeAspect="1"/>
          </p:cNvPicPr>
          <p:nvPr/>
        </p:nvPicPr>
        <p:blipFill>
          <a:blip r:embed="rId3"/>
          <a:stretch>
            <a:fillRect/>
          </a:stretch>
        </p:blipFill>
        <p:spPr>
          <a:xfrm>
            <a:off x="6518275" y="1073785"/>
            <a:ext cx="5052060" cy="4043680"/>
          </a:xfrm>
          <a:prstGeom prst="rect">
            <a:avLst/>
          </a:prstGeom>
        </p:spPr>
      </p:pic>
      <p:pic>
        <p:nvPicPr>
          <p:cNvPr id="4" name="图片 3"/>
          <p:cNvPicPr>
            <a:picLocks noChangeAspect="1"/>
          </p:cNvPicPr>
          <p:nvPr/>
        </p:nvPicPr>
        <p:blipFill>
          <a:blip r:embed="rId4"/>
          <a:stretch>
            <a:fillRect/>
          </a:stretch>
        </p:blipFill>
        <p:spPr>
          <a:xfrm>
            <a:off x="6526530" y="3178810"/>
            <a:ext cx="5052060" cy="2649220"/>
          </a:xfrm>
          <a:prstGeom prst="rect">
            <a:avLst/>
          </a:prstGeom>
        </p:spPr>
      </p:pic>
      <p:pic>
        <p:nvPicPr>
          <p:cNvPr id="5" name="图片 4"/>
          <p:cNvPicPr>
            <a:picLocks noChangeAspect="1"/>
          </p:cNvPicPr>
          <p:nvPr/>
        </p:nvPicPr>
        <p:blipFill>
          <a:blip r:embed="rId5"/>
          <a:stretch>
            <a:fillRect/>
          </a:stretch>
        </p:blipFill>
        <p:spPr>
          <a:xfrm>
            <a:off x="5399405" y="5421630"/>
            <a:ext cx="904875" cy="323850"/>
          </a:xfrm>
          <a:prstGeom prst="rect">
            <a:avLst/>
          </a:prstGeom>
        </p:spPr>
      </p:pic>
      <p:sp>
        <p:nvSpPr>
          <p:cNvPr id="6" name="文本框 5"/>
          <p:cNvSpPr txBox="1"/>
          <p:nvPr/>
        </p:nvSpPr>
        <p:spPr>
          <a:xfrm>
            <a:off x="3092450" y="2816225"/>
            <a:ext cx="2804160" cy="306705"/>
          </a:xfrm>
          <a:prstGeom prst="rect">
            <a:avLst/>
          </a:prstGeom>
          <a:noFill/>
        </p:spPr>
        <p:txBody>
          <a:bodyPr wrap="none" rtlCol="0">
            <a:spAutoFit/>
          </a:bodyPr>
          <a:lstStyle/>
          <a:p>
            <a:r>
              <a:rPr lang="en-US" altLang="zh-CN" sz="1400" b="1"/>
              <a:t>1.</a:t>
            </a:r>
            <a:r>
              <a:rPr lang="zh-CN" sz="1400" b="1"/>
              <a:t>挑选</a:t>
            </a:r>
            <a:r>
              <a:rPr lang="en-US" altLang="zh-CN" sz="1400" b="1"/>
              <a:t>cost</a:t>
            </a:r>
            <a:r>
              <a:rPr lang="zh-CN" altLang="en-US" sz="1400" b="1"/>
              <a:t>最小的前</a:t>
            </a:r>
            <a:r>
              <a:rPr lang="en-US" altLang="zh-CN" sz="1400" b="1"/>
              <a:t>topk</a:t>
            </a:r>
            <a:r>
              <a:rPr lang="zh-CN" altLang="en-US" sz="1400" b="1"/>
              <a:t>个候选框</a:t>
            </a:r>
          </a:p>
        </p:txBody>
      </p:sp>
      <p:sp>
        <p:nvSpPr>
          <p:cNvPr id="7" name="文本框 6"/>
          <p:cNvSpPr txBox="1"/>
          <p:nvPr/>
        </p:nvSpPr>
        <p:spPr>
          <a:xfrm>
            <a:off x="3163570" y="4099560"/>
            <a:ext cx="2458085" cy="521970"/>
          </a:xfrm>
          <a:prstGeom prst="rect">
            <a:avLst/>
          </a:prstGeom>
          <a:noFill/>
        </p:spPr>
        <p:txBody>
          <a:bodyPr wrap="none" rtlCol="0">
            <a:spAutoFit/>
          </a:bodyPr>
          <a:lstStyle/>
          <a:p>
            <a:r>
              <a:rPr lang="en-US" altLang="zh-CN" sz="1400" b="1">
                <a:solidFill>
                  <a:srgbClr val="00B0F0"/>
                </a:solidFill>
              </a:rPr>
              <a:t>2.</a:t>
            </a:r>
            <a:r>
              <a:rPr lang="zh-CN" sz="1400" b="1">
                <a:solidFill>
                  <a:srgbClr val="00B0F0"/>
                </a:solidFill>
              </a:rPr>
              <a:t>将第二次挑选的候选框位置</a:t>
            </a:r>
          </a:p>
          <a:p>
            <a:r>
              <a:rPr lang="zh-CN" sz="1400" b="1">
                <a:solidFill>
                  <a:srgbClr val="00B0F0"/>
                </a:solidFill>
              </a:rPr>
              <a:t>信息写入空白矩阵</a:t>
            </a:r>
          </a:p>
        </p:txBody>
      </p:sp>
      <p:cxnSp>
        <p:nvCxnSpPr>
          <p:cNvPr id="9" name="直接箭头连接符 8"/>
          <p:cNvCxnSpPr/>
          <p:nvPr/>
        </p:nvCxnSpPr>
        <p:spPr>
          <a:xfrm>
            <a:off x="379095" y="4627880"/>
            <a:ext cx="0" cy="950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6205" y="5626100"/>
            <a:ext cx="925195" cy="368300"/>
          </a:xfrm>
          <a:prstGeom prst="rect">
            <a:avLst/>
          </a:prstGeom>
          <a:noFill/>
        </p:spPr>
        <p:txBody>
          <a:bodyPr wrap="none" rtlCol="0">
            <a:spAutoFit/>
          </a:bodyPr>
          <a:lstStyle/>
          <a:p>
            <a:r>
              <a:rPr lang="en-US" altLang="zh-CN"/>
              <a:t>gt_num</a:t>
            </a:r>
          </a:p>
        </p:txBody>
      </p:sp>
      <p:sp>
        <p:nvSpPr>
          <p:cNvPr id="14" name="文本框 13"/>
          <p:cNvSpPr txBox="1"/>
          <p:nvPr/>
        </p:nvSpPr>
        <p:spPr>
          <a:xfrm>
            <a:off x="7811770" y="1040765"/>
            <a:ext cx="3660140" cy="306705"/>
          </a:xfrm>
          <a:prstGeom prst="rect">
            <a:avLst/>
          </a:prstGeom>
          <a:noFill/>
        </p:spPr>
        <p:txBody>
          <a:bodyPr wrap="none" rtlCol="0">
            <a:spAutoFit/>
          </a:bodyPr>
          <a:lstStyle/>
          <a:p>
            <a:r>
              <a:rPr lang="en-US" altLang="zh-CN" sz="1400" b="1"/>
              <a:t>3.</a:t>
            </a:r>
            <a:r>
              <a:rPr lang="zh-CN" altLang="en-US" sz="1400" b="1"/>
              <a:t>计算每个候选框匹配了几个</a:t>
            </a:r>
            <a:r>
              <a:rPr lang="en-US" altLang="zh-CN" sz="1400" b="1"/>
              <a:t>gt</a:t>
            </a:r>
            <a:r>
              <a:rPr lang="zh-CN" altLang="en-US" sz="1400" b="1"/>
              <a:t>框</a:t>
            </a:r>
            <a:r>
              <a:rPr lang="en-US" altLang="zh-CN" sz="1400" b="1"/>
              <a:t>,</a:t>
            </a:r>
            <a:r>
              <a:rPr lang="zh-CN" altLang="en-US" sz="1400" b="1"/>
              <a:t>并减至</a:t>
            </a:r>
            <a:r>
              <a:rPr lang="en-US" altLang="zh-CN" sz="1400" b="1"/>
              <a:t>1</a:t>
            </a:r>
            <a:r>
              <a:rPr lang="zh-CN" altLang="en-US" sz="1400" b="1"/>
              <a:t>个</a:t>
            </a:r>
          </a:p>
        </p:txBody>
      </p:sp>
      <p:pic>
        <p:nvPicPr>
          <p:cNvPr id="15" name="图片 14"/>
          <p:cNvPicPr>
            <a:picLocks noChangeAspect="1"/>
          </p:cNvPicPr>
          <p:nvPr/>
        </p:nvPicPr>
        <p:blipFill>
          <a:blip r:embed="rId6"/>
          <a:stretch>
            <a:fillRect/>
          </a:stretch>
        </p:blipFill>
        <p:spPr>
          <a:xfrm flipH="1">
            <a:off x="872490" y="1792605"/>
            <a:ext cx="76200" cy="204470"/>
          </a:xfrm>
          <a:prstGeom prst="rect">
            <a:avLst/>
          </a:prstGeom>
        </p:spPr>
      </p:pic>
      <p:sp>
        <p:nvSpPr>
          <p:cNvPr id="16" name="文本框 15"/>
          <p:cNvSpPr txBox="1"/>
          <p:nvPr/>
        </p:nvSpPr>
        <p:spPr>
          <a:xfrm>
            <a:off x="9118600" y="2872105"/>
            <a:ext cx="1746885" cy="306705"/>
          </a:xfrm>
          <a:prstGeom prst="rect">
            <a:avLst/>
          </a:prstGeom>
          <a:noFill/>
        </p:spPr>
        <p:txBody>
          <a:bodyPr wrap="none" rtlCol="0">
            <a:spAutoFit/>
          </a:bodyPr>
          <a:lstStyle/>
          <a:p>
            <a:r>
              <a:rPr lang="en-US" altLang="zh-CN" sz="1400" b="1"/>
              <a:t>4.</a:t>
            </a:r>
            <a:r>
              <a:rPr lang="zh-CN" altLang="en-US" sz="1400" b="1"/>
              <a:t>去重后的位置矩阵</a:t>
            </a:r>
          </a:p>
        </p:txBody>
      </p:sp>
      <p:sp>
        <p:nvSpPr>
          <p:cNvPr id="17" name="文本框 16"/>
          <p:cNvSpPr txBox="1"/>
          <p:nvPr/>
        </p:nvSpPr>
        <p:spPr>
          <a:xfrm>
            <a:off x="6650355" y="5960745"/>
            <a:ext cx="3021330" cy="521970"/>
          </a:xfrm>
          <a:prstGeom prst="rect">
            <a:avLst/>
          </a:prstGeom>
          <a:noFill/>
        </p:spPr>
        <p:txBody>
          <a:bodyPr wrap="none" rtlCol="0">
            <a:spAutoFit/>
          </a:bodyPr>
          <a:lstStyle/>
          <a:p>
            <a:r>
              <a:rPr lang="en-US" altLang="zh-CN" sz="1400" b="1"/>
              <a:t>5.</a:t>
            </a:r>
            <a:r>
              <a:rPr lang="zh-CN" altLang="en-US" sz="1400" b="1"/>
              <a:t>剔除没有匹配</a:t>
            </a:r>
            <a:r>
              <a:rPr lang="en-US" altLang="zh-CN" sz="1400" b="1"/>
              <a:t>gt</a:t>
            </a:r>
            <a:r>
              <a:rPr lang="zh-CN" altLang="en-US" sz="1400" b="1"/>
              <a:t>框的候选框</a:t>
            </a:r>
            <a:r>
              <a:rPr lang="en-US" altLang="zh-CN" sz="1400" b="1"/>
              <a:t>, </a:t>
            </a:r>
          </a:p>
          <a:p>
            <a:r>
              <a:rPr lang="zh-CN" altLang="en-US" sz="1400" b="1"/>
              <a:t>标记精心选择的候选框对应哪个</a:t>
            </a:r>
            <a:r>
              <a:rPr lang="en-US" altLang="zh-CN" sz="1400" b="1"/>
              <a:t>gt</a:t>
            </a:r>
            <a:r>
              <a:rPr lang="zh-CN" altLang="en-US" sz="1400" b="1"/>
              <a:t>框</a:t>
            </a:r>
          </a:p>
        </p:txBody>
      </p:sp>
      <p:pic>
        <p:nvPicPr>
          <p:cNvPr id="18" name="图片 17"/>
          <p:cNvPicPr>
            <a:picLocks noChangeAspect="1"/>
          </p:cNvPicPr>
          <p:nvPr/>
        </p:nvPicPr>
        <p:blipFill>
          <a:blip r:embed="rId7"/>
          <a:stretch>
            <a:fillRect/>
          </a:stretch>
        </p:blipFill>
        <p:spPr>
          <a:xfrm>
            <a:off x="6427470" y="5804535"/>
            <a:ext cx="4886325" cy="15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2580" y="347345"/>
            <a:ext cx="1994457" cy="369332"/>
          </a:xfrm>
          <a:prstGeom prst="rect">
            <a:avLst/>
          </a:prstGeom>
          <a:noFill/>
        </p:spPr>
        <p:txBody>
          <a:bodyPr wrap="none" rtlCol="0">
            <a:spAutoFit/>
          </a:bodyPr>
          <a:lstStyle/>
          <a:p>
            <a:r>
              <a:rPr lang="en-US" altLang="zh-CN" dirty="0"/>
              <a:t>Yolo</a:t>
            </a:r>
            <a:r>
              <a:rPr lang="zh-CN" altLang="en-US" dirty="0"/>
              <a:t>系列性能对比</a:t>
            </a:r>
          </a:p>
        </p:txBody>
      </p:sp>
      <p:pic>
        <p:nvPicPr>
          <p:cNvPr id="4" name="图片 3"/>
          <p:cNvPicPr>
            <a:picLocks noChangeAspect="1"/>
          </p:cNvPicPr>
          <p:nvPr/>
        </p:nvPicPr>
        <p:blipFill>
          <a:blip r:embed="rId2"/>
          <a:stretch>
            <a:fillRect/>
          </a:stretch>
        </p:blipFill>
        <p:spPr>
          <a:xfrm>
            <a:off x="1337945" y="715645"/>
            <a:ext cx="9516110" cy="5561330"/>
          </a:xfrm>
          <a:prstGeom prst="rect">
            <a:avLst/>
          </a:prstGeom>
        </p:spPr>
      </p:pic>
      <p:sp>
        <p:nvSpPr>
          <p:cNvPr id="5" name="矩形 4"/>
          <p:cNvSpPr/>
          <p:nvPr/>
        </p:nvSpPr>
        <p:spPr>
          <a:xfrm>
            <a:off x="1617345" y="4606925"/>
            <a:ext cx="6277610" cy="25908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99565" y="5589270"/>
            <a:ext cx="6277610" cy="25908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99565" y="3079750"/>
            <a:ext cx="6277610" cy="482600"/>
          </a:xfrm>
          <a:prstGeom prst="rect">
            <a:avLst/>
          </a:prstGeom>
          <a:noFill/>
          <a:ln w="28575">
            <a:solidFill>
              <a:srgbClr val="00B0F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2722245" y="1064895"/>
            <a:ext cx="6474460" cy="5215890"/>
          </a:xfrm>
          <a:prstGeom prst="rect">
            <a:avLst/>
          </a:prstGeom>
          <a:noFill/>
          <a:ln w="9525">
            <a:noFill/>
          </a:ln>
        </p:spPr>
      </p:pic>
      <p:sp>
        <p:nvSpPr>
          <p:cNvPr id="2" name="文本框 1"/>
          <p:cNvSpPr txBox="1"/>
          <p:nvPr/>
        </p:nvSpPr>
        <p:spPr>
          <a:xfrm>
            <a:off x="395605" y="330200"/>
            <a:ext cx="1517650" cy="368300"/>
          </a:xfrm>
          <a:prstGeom prst="rect">
            <a:avLst/>
          </a:prstGeom>
          <a:noFill/>
        </p:spPr>
        <p:txBody>
          <a:bodyPr wrap="none" rtlCol="0">
            <a:spAutoFit/>
          </a:bodyPr>
          <a:lstStyle/>
          <a:p>
            <a:r>
              <a:rPr lang="en-US" altLang="zh-CN"/>
              <a:t>yolo</a:t>
            </a:r>
            <a:r>
              <a:rPr lang="zh-CN" altLang="en-US"/>
              <a:t>家族内战</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5247" y="206058"/>
            <a:ext cx="1861185" cy="368300"/>
          </a:xfrm>
          <a:prstGeom prst="rect">
            <a:avLst/>
          </a:prstGeom>
          <a:noFill/>
        </p:spPr>
        <p:txBody>
          <a:bodyPr wrap="none" rtlCol="0">
            <a:spAutoFit/>
          </a:bodyPr>
          <a:lstStyle/>
          <a:p>
            <a:r>
              <a:rPr lang="en-US" altLang="zh-CN"/>
              <a:t>yolov1 VS yolov2</a:t>
            </a:r>
          </a:p>
        </p:txBody>
      </p:sp>
      <p:pic>
        <p:nvPicPr>
          <p:cNvPr id="101" name="图片 100"/>
          <p:cNvPicPr/>
          <p:nvPr/>
        </p:nvPicPr>
        <p:blipFill>
          <a:blip r:embed="rId3"/>
          <a:stretch>
            <a:fillRect/>
          </a:stretch>
        </p:blipFill>
        <p:spPr>
          <a:xfrm>
            <a:off x="1353185" y="929005"/>
            <a:ext cx="9136380" cy="4288790"/>
          </a:xfrm>
          <a:prstGeom prst="rect">
            <a:avLst/>
          </a:prstGeom>
          <a:noFill/>
          <a:ln w="9525">
            <a:noFill/>
          </a:ln>
        </p:spPr>
      </p:pic>
      <p:sp>
        <p:nvSpPr>
          <p:cNvPr id="2" name="文本框 1"/>
          <p:cNvSpPr txBox="1"/>
          <p:nvPr/>
        </p:nvSpPr>
        <p:spPr>
          <a:xfrm>
            <a:off x="1294765" y="5217795"/>
            <a:ext cx="9602470" cy="1568450"/>
          </a:xfrm>
          <a:prstGeom prst="rect">
            <a:avLst/>
          </a:prstGeom>
          <a:noFill/>
        </p:spPr>
        <p:txBody>
          <a:bodyPr wrap="square" rtlCol="0" anchor="t">
            <a:spAutoFit/>
          </a:bodyPr>
          <a:lstStyle/>
          <a:p>
            <a:pPr>
              <a:lnSpc>
                <a:spcPct val="150000"/>
              </a:lnSpc>
            </a:pPr>
            <a:r>
              <a:rPr lang="zh-CN" altLang="en-US" sz="1600">
                <a:latin typeface="微软雅黑" panose="020B0503020204020204" charset="-122"/>
                <a:ea typeface="微软雅黑" panose="020B0503020204020204" charset="-122"/>
                <a:cs typeface="微软雅黑" panose="020B0503020204020204" charset="-122"/>
              </a:rPr>
              <a:t>尽管网络结构变成了全卷积网络，并使用了anchor box机制，但网络的精度并没有提升，反倒是略有所下降，</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69.5%</a:t>
            </a:r>
            <a:r>
              <a:rPr lang="zh-CN" altLang="en-US" sz="1600">
                <a:latin typeface="微软雅黑" panose="020B0503020204020204" charset="-122"/>
                <a:ea typeface="微软雅黑" panose="020B0503020204020204" charset="-122"/>
                <a:cs typeface="微软雅黑" panose="020B0503020204020204" charset="-122"/>
              </a:rPr>
              <a:t> mAP降为</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69.2%</a:t>
            </a:r>
            <a:r>
              <a:rPr lang="zh-CN" altLang="en-US" sz="1600">
                <a:latin typeface="微软雅黑" panose="020B0503020204020204" charset="-122"/>
                <a:ea typeface="微软雅黑" panose="020B0503020204020204" charset="-122"/>
                <a:cs typeface="微软雅黑" panose="020B0503020204020204" charset="-122"/>
              </a:rPr>
              <a:t> mAP，但召回率却</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从81%提升到88%</a:t>
            </a:r>
            <a:r>
              <a:rPr lang="zh-CN" altLang="en-US" sz="1600">
                <a:latin typeface="微软雅黑" panose="020B0503020204020204" charset="-122"/>
                <a:ea typeface="微软雅黑" panose="020B0503020204020204" charset="-122"/>
                <a:cs typeface="微软雅黑" panose="020B0503020204020204" charset="-122"/>
              </a:rPr>
              <a:t>。召回率的提升意味着YOLO可以找出更多的目标了，尽管精度下降了一点点。由此可见，每个网格输出多个检测结果确实有助于网络检测更多的物体</a:t>
            </a:r>
          </a:p>
        </p:txBody>
      </p:sp>
      <p:sp>
        <p:nvSpPr>
          <p:cNvPr id="5" name="文本框 4">
            <a:extLst>
              <a:ext uri="{FF2B5EF4-FFF2-40B4-BE49-F238E27FC236}">
                <a16:creationId xmlns:a16="http://schemas.microsoft.com/office/drawing/2014/main" id="{840A2B37-D5F9-0239-8A27-F8B5825E46CB}"/>
              </a:ext>
            </a:extLst>
          </p:cNvPr>
          <p:cNvSpPr txBox="1"/>
          <p:nvPr/>
        </p:nvSpPr>
        <p:spPr>
          <a:xfrm>
            <a:off x="302260" y="219710"/>
            <a:ext cx="1097280" cy="368300"/>
          </a:xfrm>
          <a:prstGeom prst="rect">
            <a:avLst/>
          </a:prstGeom>
          <a:noFill/>
        </p:spPr>
        <p:txBody>
          <a:bodyPr wrap="none" rtlCol="0">
            <a:spAutoFit/>
          </a:bodyPr>
          <a:lstStyle/>
          <a:p>
            <a:r>
              <a:rPr lang="zh-CN" altLang="en-US" dirty="0"/>
              <a:t>系列回顾</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571" y="429605"/>
            <a:ext cx="3073277" cy="369332"/>
          </a:xfrm>
          <a:prstGeom prst="rect">
            <a:avLst/>
          </a:prstGeom>
          <a:noFill/>
        </p:spPr>
        <p:txBody>
          <a:bodyPr wrap="none" rtlCol="0">
            <a:spAutoFit/>
          </a:bodyPr>
          <a:lstStyle/>
          <a:p>
            <a:r>
              <a:rPr lang="en-US" altLang="zh-CN" dirty="0"/>
              <a:t>Yolov2</a:t>
            </a:r>
            <a:r>
              <a:rPr lang="zh-CN" altLang="en-US" dirty="0"/>
              <a:t> </a:t>
            </a:r>
            <a:r>
              <a:rPr lang="en-US" altLang="zh-CN" dirty="0"/>
              <a:t>darknet19</a:t>
            </a:r>
            <a:r>
              <a:rPr lang="zh-CN" altLang="en-US" dirty="0"/>
              <a:t>与回归策略</a:t>
            </a:r>
          </a:p>
        </p:txBody>
      </p:sp>
      <p:pic>
        <p:nvPicPr>
          <p:cNvPr id="102" name="图片 101"/>
          <p:cNvPicPr/>
          <p:nvPr/>
        </p:nvPicPr>
        <p:blipFill>
          <a:blip r:embed="rId2"/>
          <a:stretch>
            <a:fillRect/>
          </a:stretch>
        </p:blipFill>
        <p:spPr>
          <a:xfrm>
            <a:off x="859088" y="1300498"/>
            <a:ext cx="9984595" cy="4034982"/>
          </a:xfrm>
          <a:prstGeom prst="rect">
            <a:avLst/>
          </a:prstGeom>
          <a:noFill/>
          <a:ln w="9525">
            <a:noFill/>
          </a:ln>
        </p:spPr>
      </p:pic>
      <p:pic>
        <p:nvPicPr>
          <p:cNvPr id="8" name="图片 7">
            <a:extLst>
              <a:ext uri="{FF2B5EF4-FFF2-40B4-BE49-F238E27FC236}">
                <a16:creationId xmlns:a16="http://schemas.microsoft.com/office/drawing/2014/main" id="{F2912F8C-4F70-0626-6435-9CA18BB57130}"/>
              </a:ext>
            </a:extLst>
          </p:cNvPr>
          <p:cNvPicPr>
            <a:picLocks noChangeAspect="1"/>
          </p:cNvPicPr>
          <p:nvPr/>
        </p:nvPicPr>
        <p:blipFill>
          <a:blip r:embed="rId3"/>
          <a:stretch>
            <a:fillRect/>
          </a:stretch>
        </p:blipFill>
        <p:spPr>
          <a:xfrm>
            <a:off x="7381921" y="4715245"/>
            <a:ext cx="3305175" cy="552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B0507B-839E-091F-9123-74937E6C7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23" y="1554581"/>
            <a:ext cx="6292761" cy="2747543"/>
          </a:xfrm>
          <a:prstGeom prst="rect">
            <a:avLst/>
          </a:prstGeom>
        </p:spPr>
      </p:pic>
      <p:pic>
        <p:nvPicPr>
          <p:cNvPr id="5" name="图片 4">
            <a:extLst>
              <a:ext uri="{FF2B5EF4-FFF2-40B4-BE49-F238E27FC236}">
                <a16:creationId xmlns:a16="http://schemas.microsoft.com/office/drawing/2014/main" id="{57899A85-93A0-335B-53D2-6F2171FC9EC7}"/>
              </a:ext>
            </a:extLst>
          </p:cNvPr>
          <p:cNvPicPr/>
          <p:nvPr/>
        </p:nvPicPr>
        <p:blipFill>
          <a:blip r:embed="rId3"/>
          <a:stretch>
            <a:fillRect/>
          </a:stretch>
        </p:blipFill>
        <p:spPr>
          <a:xfrm>
            <a:off x="7270212" y="1677880"/>
            <a:ext cx="3571300" cy="2624244"/>
          </a:xfrm>
          <a:prstGeom prst="rect">
            <a:avLst/>
          </a:prstGeom>
          <a:noFill/>
          <a:ln w="9525">
            <a:noFill/>
          </a:ln>
        </p:spPr>
      </p:pic>
      <p:sp>
        <p:nvSpPr>
          <p:cNvPr id="6" name="文本框 5">
            <a:extLst>
              <a:ext uri="{FF2B5EF4-FFF2-40B4-BE49-F238E27FC236}">
                <a16:creationId xmlns:a16="http://schemas.microsoft.com/office/drawing/2014/main" id="{4C1ED25F-AA6A-CDA6-578F-47177C12A8AD}"/>
              </a:ext>
            </a:extLst>
          </p:cNvPr>
          <p:cNvSpPr txBox="1"/>
          <p:nvPr/>
        </p:nvSpPr>
        <p:spPr>
          <a:xfrm>
            <a:off x="5820741" y="4765147"/>
            <a:ext cx="6101970" cy="829945"/>
          </a:xfrm>
          <a:prstGeom prst="rect">
            <a:avLst/>
          </a:prstGeom>
          <a:noFill/>
        </p:spPr>
        <p:txBody>
          <a:bodyPr wrap="square" rtlCol="0" anchor="t">
            <a:spAutoFit/>
          </a:bodyPr>
          <a:lstStyle/>
          <a:p>
            <a:r>
              <a:rPr lang="zh-CN" altLang="en-US" sz="1600" dirty="0">
                <a:latin typeface="微软雅黑" panose="020B0503020204020204" charset="-122"/>
                <a:ea typeface="微软雅黑" panose="020B0503020204020204" charset="-122"/>
                <a:cs typeface="微软雅黑" panose="020B0503020204020204" charset="-122"/>
              </a:rPr>
              <a:t>YOLOv2对框回归过程进行了改进，过去的框回归过程，由于对 参数没有约束，使得回归后的目标框可以位移到任意位置，这也导致YOLO的框回归中存在不稳定性。</a:t>
            </a:r>
          </a:p>
        </p:txBody>
      </p:sp>
    </p:spTree>
    <p:extLst>
      <p:ext uri="{BB962C8B-B14F-4D97-AF65-F5344CB8AC3E}">
        <p14:creationId xmlns:p14="http://schemas.microsoft.com/office/powerpoint/2010/main" val="87183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2"/>
          <a:stretch>
            <a:fillRect/>
          </a:stretch>
        </p:blipFill>
        <p:spPr>
          <a:xfrm>
            <a:off x="1289864" y="1449305"/>
            <a:ext cx="8704580" cy="4284980"/>
          </a:xfrm>
          <a:prstGeom prst="rect">
            <a:avLst/>
          </a:prstGeom>
          <a:noFill/>
          <a:ln w="9525">
            <a:noFill/>
          </a:ln>
        </p:spPr>
      </p:pic>
      <p:sp>
        <p:nvSpPr>
          <p:cNvPr id="4" name="文本框 3"/>
          <p:cNvSpPr txBox="1"/>
          <p:nvPr/>
        </p:nvSpPr>
        <p:spPr>
          <a:xfrm>
            <a:off x="455295" y="643890"/>
            <a:ext cx="1516380" cy="368300"/>
          </a:xfrm>
          <a:prstGeom prst="rect">
            <a:avLst/>
          </a:prstGeom>
          <a:noFill/>
        </p:spPr>
        <p:txBody>
          <a:bodyPr wrap="none" rtlCol="0">
            <a:spAutoFit/>
          </a:bodyPr>
          <a:lstStyle/>
          <a:p>
            <a:r>
              <a:rPr lang="en-US" altLang="zh-CN"/>
              <a:t>yolov3</a:t>
            </a:r>
            <a:r>
              <a:rPr lang="zh-CN" altLang="en-US"/>
              <a:t>结构图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2"/>
          <a:stretch>
            <a:fillRect/>
          </a:stretch>
        </p:blipFill>
        <p:spPr>
          <a:xfrm>
            <a:off x="560070" y="1610995"/>
            <a:ext cx="10520680" cy="4243070"/>
          </a:xfrm>
          <a:prstGeom prst="rect">
            <a:avLst/>
          </a:prstGeom>
          <a:noFill/>
          <a:ln w="9525">
            <a:noFill/>
          </a:ln>
        </p:spPr>
      </p:pic>
      <p:sp>
        <p:nvSpPr>
          <p:cNvPr id="4" name="文本框 3"/>
          <p:cNvSpPr txBox="1"/>
          <p:nvPr/>
        </p:nvSpPr>
        <p:spPr>
          <a:xfrm>
            <a:off x="455295" y="643890"/>
            <a:ext cx="1516380" cy="368300"/>
          </a:xfrm>
          <a:prstGeom prst="rect">
            <a:avLst/>
          </a:prstGeom>
          <a:noFill/>
        </p:spPr>
        <p:txBody>
          <a:bodyPr wrap="none" rtlCol="0">
            <a:spAutoFit/>
          </a:bodyPr>
          <a:lstStyle/>
          <a:p>
            <a:r>
              <a:rPr lang="en-US" altLang="zh-CN"/>
              <a:t>yolov4</a:t>
            </a:r>
            <a:r>
              <a:rPr lang="zh-CN" altLang="en-US"/>
              <a:t>结构图</a:t>
            </a:r>
          </a:p>
        </p:txBody>
      </p:sp>
      <p:sp>
        <p:nvSpPr>
          <p:cNvPr id="2" name="文本框 1">
            <a:extLst>
              <a:ext uri="{FF2B5EF4-FFF2-40B4-BE49-F238E27FC236}">
                <a16:creationId xmlns:a16="http://schemas.microsoft.com/office/drawing/2014/main" id="{B8228482-90FA-C86C-94E6-0381F4FA4096}"/>
              </a:ext>
            </a:extLst>
          </p:cNvPr>
          <p:cNvSpPr txBox="1"/>
          <p:nvPr/>
        </p:nvSpPr>
        <p:spPr>
          <a:xfrm>
            <a:off x="8744505" y="5564681"/>
            <a:ext cx="1396536" cy="923330"/>
          </a:xfrm>
          <a:prstGeom prst="rect">
            <a:avLst/>
          </a:prstGeom>
          <a:noFill/>
        </p:spPr>
        <p:txBody>
          <a:bodyPr wrap="none" rtlCol="0">
            <a:spAutoFit/>
          </a:bodyPr>
          <a:lstStyle/>
          <a:p>
            <a:pPr marL="342900" indent="-342900">
              <a:buAutoNum type="arabicPeriod"/>
            </a:pPr>
            <a:r>
              <a:rPr lang="en-US" altLang="zh-CN" b="1" dirty="0" err="1">
                <a:solidFill>
                  <a:srgbClr val="00B0F0"/>
                </a:solidFill>
              </a:rPr>
              <a:t>Csp</a:t>
            </a:r>
            <a:r>
              <a:rPr lang="zh-CN" altLang="en-US" b="1" dirty="0">
                <a:solidFill>
                  <a:srgbClr val="00B0F0"/>
                </a:solidFill>
              </a:rPr>
              <a:t>模块</a:t>
            </a:r>
            <a:endParaRPr lang="en-US" altLang="zh-CN" b="1" dirty="0">
              <a:solidFill>
                <a:srgbClr val="00B0F0"/>
              </a:solidFill>
            </a:endParaRPr>
          </a:p>
          <a:p>
            <a:pPr marL="342900" indent="-342900">
              <a:buAutoNum type="arabicPeriod"/>
            </a:pPr>
            <a:r>
              <a:rPr lang="en-US" altLang="zh-CN" b="1" dirty="0" err="1">
                <a:solidFill>
                  <a:srgbClr val="00B0F0"/>
                </a:solidFill>
              </a:rPr>
              <a:t>Spp</a:t>
            </a:r>
            <a:r>
              <a:rPr lang="zh-CN" altLang="en-US" b="1" dirty="0">
                <a:solidFill>
                  <a:srgbClr val="00B0F0"/>
                </a:solidFill>
              </a:rPr>
              <a:t>模块</a:t>
            </a:r>
            <a:endParaRPr lang="en-US" altLang="zh-CN" b="1" dirty="0">
              <a:solidFill>
                <a:srgbClr val="00B0F0"/>
              </a:solidFill>
            </a:endParaRPr>
          </a:p>
          <a:p>
            <a:pPr marL="342900" indent="-342900">
              <a:buAutoNum type="arabicPeriod"/>
            </a:pPr>
            <a:r>
              <a:rPr lang="en-US" altLang="zh-CN" b="1" dirty="0" err="1">
                <a:solidFill>
                  <a:srgbClr val="00B0F0"/>
                </a:solidFill>
              </a:rPr>
              <a:t>PANet</a:t>
            </a:r>
            <a:endParaRPr lang="zh-CN" altLang="en-US" b="1" dirty="0">
              <a:solidFill>
                <a:srgbClr val="00B0F0"/>
              </a:solidFill>
            </a:endParaRPr>
          </a:p>
        </p:txBody>
      </p:sp>
      <p:sp>
        <p:nvSpPr>
          <p:cNvPr id="3" name="文本框 2">
            <a:extLst>
              <a:ext uri="{FF2B5EF4-FFF2-40B4-BE49-F238E27FC236}">
                <a16:creationId xmlns:a16="http://schemas.microsoft.com/office/drawing/2014/main" id="{75357F74-10E2-DD9F-E71A-556BDEDCEE24}"/>
              </a:ext>
            </a:extLst>
          </p:cNvPr>
          <p:cNvSpPr txBox="1"/>
          <p:nvPr/>
        </p:nvSpPr>
        <p:spPr>
          <a:xfrm>
            <a:off x="8744505" y="5140171"/>
            <a:ext cx="1338828" cy="369332"/>
          </a:xfrm>
          <a:prstGeom prst="rect">
            <a:avLst/>
          </a:prstGeom>
          <a:noFill/>
        </p:spPr>
        <p:txBody>
          <a:bodyPr wrap="none" rtlCol="0">
            <a:spAutoFit/>
          </a:bodyPr>
          <a:lstStyle/>
          <a:p>
            <a:r>
              <a:rPr lang="zh-CN" altLang="en-US" dirty="0"/>
              <a:t>三个改进点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42836" y="474172"/>
            <a:ext cx="3983783" cy="369332"/>
          </a:xfrm>
          <a:prstGeom prst="rect">
            <a:avLst/>
          </a:prstGeom>
          <a:noFill/>
        </p:spPr>
        <p:txBody>
          <a:bodyPr wrap="none" rtlCol="0">
            <a:spAutoFit/>
          </a:bodyPr>
          <a:lstStyle/>
          <a:p>
            <a:r>
              <a:rPr lang="en-US" altLang="zh-CN" dirty="0"/>
              <a:t>6.1</a:t>
            </a:r>
            <a:r>
              <a:rPr lang="zh-CN" altLang="en-US" dirty="0"/>
              <a:t>版本弃用</a:t>
            </a:r>
            <a:r>
              <a:rPr lang="en-US" altLang="zh-CN" dirty="0" err="1"/>
              <a:t>Foucs</a:t>
            </a:r>
            <a:r>
              <a:rPr lang="en-US" altLang="zh-CN" dirty="0"/>
              <a:t>,</a:t>
            </a:r>
            <a:r>
              <a:rPr lang="zh-CN" altLang="en-US" dirty="0"/>
              <a:t>使用</a:t>
            </a:r>
            <a:r>
              <a:rPr lang="en-US" altLang="zh-CN" dirty="0"/>
              <a:t>6x6</a:t>
            </a:r>
            <a:r>
              <a:rPr lang="zh-CN" altLang="en-US" dirty="0"/>
              <a:t>卷积核替换</a:t>
            </a:r>
          </a:p>
        </p:txBody>
      </p:sp>
      <p:sp>
        <p:nvSpPr>
          <p:cNvPr id="2" name="文本框 1"/>
          <p:cNvSpPr txBox="1"/>
          <p:nvPr/>
        </p:nvSpPr>
        <p:spPr>
          <a:xfrm>
            <a:off x="351155" y="321310"/>
            <a:ext cx="1744980" cy="368300"/>
          </a:xfrm>
          <a:prstGeom prst="rect">
            <a:avLst/>
          </a:prstGeom>
          <a:noFill/>
        </p:spPr>
        <p:txBody>
          <a:bodyPr wrap="none" rtlCol="0">
            <a:spAutoFit/>
          </a:bodyPr>
          <a:lstStyle/>
          <a:p>
            <a:r>
              <a:rPr lang="en-US" altLang="zh-CN"/>
              <a:t>yolov5</a:t>
            </a:r>
            <a:r>
              <a:rPr lang="zh-CN" altLang="en-US"/>
              <a:t>网络结构</a:t>
            </a:r>
          </a:p>
        </p:txBody>
      </p:sp>
      <p:grpSp>
        <p:nvGrpSpPr>
          <p:cNvPr id="8" name="组合 7"/>
          <p:cNvGrpSpPr/>
          <p:nvPr/>
        </p:nvGrpSpPr>
        <p:grpSpPr>
          <a:xfrm>
            <a:off x="563245" y="805815"/>
            <a:ext cx="11469370" cy="5869940"/>
            <a:chOff x="887" y="1555"/>
            <a:chExt cx="18062" cy="9244"/>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 y="1555"/>
              <a:ext cx="18063" cy="9245"/>
            </a:xfrm>
            <a:prstGeom prst="rect">
              <a:avLst/>
            </a:prstGeom>
          </p:spPr>
        </p:pic>
        <p:pic>
          <p:nvPicPr>
            <p:cNvPr id="4" name="图片 3"/>
            <p:cNvPicPr>
              <a:picLocks noChangeAspect="1"/>
            </p:cNvPicPr>
            <p:nvPr/>
          </p:nvPicPr>
          <p:blipFill>
            <a:blip r:embed="rId3"/>
            <a:stretch>
              <a:fillRect/>
            </a:stretch>
          </p:blipFill>
          <p:spPr>
            <a:xfrm>
              <a:off x="4960" y="5100"/>
              <a:ext cx="2010" cy="600"/>
            </a:xfrm>
            <a:prstGeom prst="rect">
              <a:avLst/>
            </a:prstGeom>
          </p:spPr>
        </p:pic>
      </p:grpSp>
      <p:cxnSp>
        <p:nvCxnSpPr>
          <p:cNvPr id="5" name="直接箭头连接符 4"/>
          <p:cNvCxnSpPr/>
          <p:nvPr/>
        </p:nvCxnSpPr>
        <p:spPr>
          <a:xfrm flipV="1">
            <a:off x="1773382" y="805506"/>
            <a:ext cx="489527" cy="85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3BE5ADB-E99E-7D20-5378-622E7B058A91}"/>
              </a:ext>
            </a:extLst>
          </p:cNvPr>
          <p:cNvCxnSpPr/>
          <p:nvPr/>
        </p:nvCxnSpPr>
        <p:spPr>
          <a:xfrm>
            <a:off x="4820575" y="4891596"/>
            <a:ext cx="2858609" cy="1651247"/>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a:extLst>
              <a:ext uri="{FF2B5EF4-FFF2-40B4-BE49-F238E27FC236}">
                <a16:creationId xmlns:a16="http://schemas.microsoft.com/office/drawing/2014/main" id="{7A341323-F3D6-EC85-3A33-ECA547B75070}"/>
              </a:ext>
            </a:extLst>
          </p:cNvPr>
          <p:cNvCxnSpPr>
            <a:cxnSpLocks/>
          </p:cNvCxnSpPr>
          <p:nvPr/>
        </p:nvCxnSpPr>
        <p:spPr>
          <a:xfrm flipH="1">
            <a:off x="5505530" y="4882717"/>
            <a:ext cx="1396858" cy="176745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直接连接符 12">
            <a:extLst>
              <a:ext uri="{FF2B5EF4-FFF2-40B4-BE49-F238E27FC236}">
                <a16:creationId xmlns:a16="http://schemas.microsoft.com/office/drawing/2014/main" id="{F7BC8267-2393-4E2C-9B13-02F7E866D834}"/>
              </a:ext>
            </a:extLst>
          </p:cNvPr>
          <p:cNvCxnSpPr/>
          <p:nvPr/>
        </p:nvCxnSpPr>
        <p:spPr>
          <a:xfrm>
            <a:off x="8093326" y="4998923"/>
            <a:ext cx="2858609" cy="1651247"/>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a:extLst>
              <a:ext uri="{FF2B5EF4-FFF2-40B4-BE49-F238E27FC236}">
                <a16:creationId xmlns:a16="http://schemas.microsoft.com/office/drawing/2014/main" id="{E9F496C9-1C51-578F-B5FA-3CBBA96AA7C7}"/>
              </a:ext>
            </a:extLst>
          </p:cNvPr>
          <p:cNvCxnSpPr>
            <a:cxnSpLocks/>
          </p:cNvCxnSpPr>
          <p:nvPr/>
        </p:nvCxnSpPr>
        <p:spPr>
          <a:xfrm flipH="1">
            <a:off x="8778281" y="4990044"/>
            <a:ext cx="1396858" cy="176745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Y0NDQxNWFlYjUzMGZjZTEwNGUxNTczMTc4OTI4NDE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35,&quot;width&quot;:1686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75,&quot;width&quot;:1191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425,&quot;width&quot;:124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674</Words>
  <Application>Microsoft Office PowerPoint</Application>
  <PresentationFormat>宽屏</PresentationFormat>
  <Paragraphs>63</Paragraphs>
  <Slides>24</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14</cp:revision>
  <dcterms:created xsi:type="dcterms:W3CDTF">2022-05-14T16:19:00Z</dcterms:created>
  <dcterms:modified xsi:type="dcterms:W3CDTF">2022-05-31T17:24:38Z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F3F8FCD408064313930568E2D690C949</vt:lpwstr>
  </property>
  <property fmtid="{D5CDD505-2E9C-101B-9397-08002B2CF9AE}" pid="3" name="KSOProductBuildVer">
    <vt:lpwstr>2052-11.1.0.11744</vt:lpwstr>
  </property>
</Properties>
</file>